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flac" ContentType="audi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96" r:id="rId1"/>
  </p:sldMasterIdLst>
  <p:notesMasterIdLst>
    <p:notesMasterId r:id="rId12"/>
  </p:notesMasterIdLst>
  <p:sldIdLst>
    <p:sldId id="258" r:id="rId2"/>
    <p:sldId id="265" r:id="rId3"/>
    <p:sldId id="264" r:id="rId4"/>
    <p:sldId id="263" r:id="rId5"/>
    <p:sldId id="267" r:id="rId6"/>
    <p:sldId id="268" r:id="rId7"/>
    <p:sldId id="266" r:id="rId8"/>
    <p:sldId id="261" r:id="rId9"/>
    <p:sldId id="260" r:id="rId10"/>
    <p:sldId id="262"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08080"/>
    <a:srgbClr val="D0D0D0"/>
    <a:srgbClr val="1E43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59"/>
  </p:normalViewPr>
  <p:slideViewPr>
    <p:cSldViewPr snapToGrid="0" snapToObjects="1">
      <p:cViewPr>
        <p:scale>
          <a:sx n="125" d="100"/>
          <a:sy n="125" d="100"/>
        </p:scale>
        <p:origin x="1056" y="15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H:\My%20Drive\research\psychopy\pitchHeight01\analysis\Data%20analysis%20master%20fil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H:\My%20Drive\research\psychopy\pitchHeight01\analysis\Data%20analysis%20master%20fil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H:\My%20Drive\research\psychopy\pitchHeight01\analysis\Data%20analysis%20master%20fil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H:\My%20Drive\research\psychopy\pitchHeight01\analysis\Data%20analysis%20master%20fil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H:\My%20Drive\research\psychopy\pitchHeight01\analysis\Data%20analysis%20master%20file.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Note</c:v>
          </c:tx>
          <c:spPr>
            <a:ln w="25400" cap="rnd">
              <a:noFill/>
              <a:round/>
            </a:ln>
            <a:effectLst/>
          </c:spPr>
          <c:marker>
            <c:symbol val="circle"/>
            <c:size val="5"/>
            <c:spPr>
              <a:solidFill>
                <a:schemeClr val="bg1">
                  <a:lumMod val="50000"/>
                  <a:alpha val="0"/>
                </a:schemeClr>
              </a:solidFill>
              <a:ln w="9525">
                <a:noFill/>
              </a:ln>
              <a:effectLst/>
            </c:spPr>
          </c:marker>
          <c:trendline>
            <c:spPr>
              <a:ln w="12700" cap="rnd">
                <a:noFill/>
                <a:prstDash val="solid"/>
              </a:ln>
              <a:effectLst/>
            </c:spPr>
            <c:trendlineType val="linear"/>
            <c:dispRSqr val="0"/>
            <c:dispEq val="0"/>
          </c:trendline>
          <c:xVal>
            <c:numRef>
              <c:f>'by participant'!$N$29:$V$29</c:f>
              <c:numCache>
                <c:formatCode>General</c:formatCode>
                <c:ptCount val="9"/>
                <c:pt idx="0">
                  <c:v>-4</c:v>
                </c:pt>
                <c:pt idx="1">
                  <c:v>-3</c:v>
                </c:pt>
                <c:pt idx="2">
                  <c:v>-2</c:v>
                </c:pt>
                <c:pt idx="3">
                  <c:v>-1</c:v>
                </c:pt>
                <c:pt idx="4">
                  <c:v>0</c:v>
                </c:pt>
                <c:pt idx="5">
                  <c:v>1</c:v>
                </c:pt>
                <c:pt idx="6">
                  <c:v>2</c:v>
                </c:pt>
                <c:pt idx="7">
                  <c:v>3</c:v>
                </c:pt>
                <c:pt idx="8">
                  <c:v>4</c:v>
                </c:pt>
              </c:numCache>
            </c:numRef>
          </c:xVal>
          <c:yVal>
            <c:numRef>
              <c:f>'by participant'!$N$30:$V$30</c:f>
              <c:numCache>
                <c:formatCode>General</c:formatCode>
                <c:ptCount val="9"/>
                <c:pt idx="0">
                  <c:v>202.27369702710709</c:v>
                </c:pt>
                <c:pt idx="1">
                  <c:v>214.64854718878732</c:v>
                </c:pt>
                <c:pt idx="2">
                  <c:v>224.10227803064635</c:v>
                </c:pt>
                <c:pt idx="3">
                  <c:v>238.83043079440753</c:v>
                </c:pt>
                <c:pt idx="4">
                  <c:v>251.47792620736931</c:v>
                </c:pt>
                <c:pt idx="5">
                  <c:v>259.94300820689313</c:v>
                </c:pt>
                <c:pt idx="6">
                  <c:v>279.3962254100598</c:v>
                </c:pt>
                <c:pt idx="7">
                  <c:v>295.60912854628714</c:v>
                </c:pt>
                <c:pt idx="8">
                  <c:v>315.78126300620846</c:v>
                </c:pt>
              </c:numCache>
            </c:numRef>
          </c:yVal>
          <c:smooth val="0"/>
          <c:extLst>
            <c:ext xmlns:c16="http://schemas.microsoft.com/office/drawing/2014/chart" uri="{C3380CC4-5D6E-409C-BE32-E72D297353CC}">
              <c16:uniqueId val="{00000001-2C87-46E4-B572-DAC0B10839CB}"/>
            </c:ext>
          </c:extLst>
        </c:ser>
        <c:ser>
          <c:idx val="1"/>
          <c:order val="1"/>
          <c:tx>
            <c:v>Line</c:v>
          </c:tx>
          <c:spPr>
            <a:ln w="25400" cap="rnd">
              <a:noFill/>
              <a:round/>
            </a:ln>
            <a:effectLst/>
          </c:spPr>
          <c:marker>
            <c:symbol val="circle"/>
            <c:size val="5"/>
            <c:spPr>
              <a:solidFill>
                <a:schemeClr val="bg1">
                  <a:lumMod val="75000"/>
                  <a:alpha val="0"/>
                </a:schemeClr>
              </a:solidFill>
              <a:ln w="9525">
                <a:noFill/>
              </a:ln>
              <a:effectLst/>
            </c:spPr>
          </c:marker>
          <c:xVal>
            <c:numRef>
              <c:f>'by participant'!$N$3:$V$3</c:f>
              <c:numCache>
                <c:formatCode>General</c:formatCode>
                <c:ptCount val="9"/>
                <c:pt idx="0">
                  <c:v>-4</c:v>
                </c:pt>
                <c:pt idx="1">
                  <c:v>-3</c:v>
                </c:pt>
                <c:pt idx="2">
                  <c:v>-2</c:v>
                </c:pt>
                <c:pt idx="3">
                  <c:v>-1</c:v>
                </c:pt>
                <c:pt idx="4">
                  <c:v>0</c:v>
                </c:pt>
                <c:pt idx="5">
                  <c:v>1</c:v>
                </c:pt>
                <c:pt idx="6">
                  <c:v>2</c:v>
                </c:pt>
                <c:pt idx="7">
                  <c:v>3</c:v>
                </c:pt>
                <c:pt idx="8">
                  <c:v>4</c:v>
                </c:pt>
              </c:numCache>
            </c:numRef>
          </c:xVal>
          <c:yVal>
            <c:numRef>
              <c:f>'by participant'!$N$4:$V$4</c:f>
              <c:numCache>
                <c:formatCode>General</c:formatCode>
                <c:ptCount val="9"/>
                <c:pt idx="0">
                  <c:v>248.7456929087501</c:v>
                </c:pt>
                <c:pt idx="1">
                  <c:v>250.73045835519656</c:v>
                </c:pt>
                <c:pt idx="2">
                  <c:v>252.99692287786758</c:v>
                </c:pt>
                <c:pt idx="3">
                  <c:v>253.22603519682494</c:v>
                </c:pt>
                <c:pt idx="4">
                  <c:v>253.73022712552503</c:v>
                </c:pt>
                <c:pt idx="5">
                  <c:v>254.34429049326425</c:v>
                </c:pt>
                <c:pt idx="6">
                  <c:v>255.15389771417753</c:v>
                </c:pt>
                <c:pt idx="7">
                  <c:v>257.14137835237943</c:v>
                </c:pt>
                <c:pt idx="8">
                  <c:v>255.81404501621415</c:v>
                </c:pt>
              </c:numCache>
            </c:numRef>
          </c:yVal>
          <c:smooth val="0"/>
          <c:extLst>
            <c:ext xmlns:c16="http://schemas.microsoft.com/office/drawing/2014/chart" uri="{C3380CC4-5D6E-409C-BE32-E72D297353CC}">
              <c16:uniqueId val="{00000002-2C87-46E4-B572-DAC0B10839CB}"/>
            </c:ext>
          </c:extLst>
        </c:ser>
        <c:dLbls>
          <c:showLegendKey val="0"/>
          <c:showVal val="0"/>
          <c:showCatName val="0"/>
          <c:showSerName val="0"/>
          <c:showPercent val="0"/>
          <c:showBubbleSize val="0"/>
        </c:dLbls>
        <c:axId val="1267964176"/>
        <c:axId val="1125094880"/>
      </c:scatterChart>
      <c:valAx>
        <c:axId val="1267964176"/>
        <c:scaling>
          <c:orientation val="minMax"/>
          <c:max val="4"/>
          <c:min val="-4"/>
        </c:scaling>
        <c:delete val="0"/>
        <c:axPos val="b"/>
        <c:majorGridlines>
          <c:spPr>
            <a:ln w="9525" cap="flat" cmpd="sng" algn="ctr">
              <a:solidFill>
                <a:schemeClr val="bg1">
                  <a:lumMod val="9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solidFill>
                    <a:latin typeface="Roboto" panose="02000000000000000000" pitchFamily="2" charset="0"/>
                    <a:ea typeface="Roboto" panose="02000000000000000000" pitchFamily="2" charset="0"/>
                    <a:cs typeface="+mn-cs"/>
                  </a:defRPr>
                </a:pPr>
                <a:r>
                  <a:rPr lang="en-US" sz="1800" baseline="0">
                    <a:solidFill>
                      <a:schemeClr val="tx1"/>
                    </a:solidFill>
                    <a:latin typeface="Roboto" panose="02000000000000000000" pitchFamily="2" charset="0"/>
                    <a:ea typeface="Roboto" panose="02000000000000000000" pitchFamily="2" charset="0"/>
                  </a:rPr>
                  <a:t>Stimulus Height</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1125094880"/>
        <c:crosses val="autoZero"/>
        <c:crossBetween val="midCat"/>
        <c:majorUnit val="1"/>
        <c:minorUnit val="1"/>
      </c:valAx>
      <c:valAx>
        <c:axId val="1125094880"/>
        <c:scaling>
          <c:orientation val="minMax"/>
          <c:max val="325"/>
          <c:min val="175"/>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Roboto" panose="02000000000000000000" pitchFamily="2" charset="0"/>
                    <a:ea typeface="Roboto" panose="02000000000000000000" pitchFamily="2" charset="0"/>
                    <a:cs typeface="+mn-cs"/>
                  </a:defRPr>
                </a:pPr>
                <a:r>
                  <a:rPr lang="en-US" sz="1800">
                    <a:solidFill>
                      <a:schemeClr val="tx1"/>
                    </a:solidFill>
                    <a:latin typeface="Roboto" panose="02000000000000000000" pitchFamily="2" charset="0"/>
                    <a:ea typeface="Roboto" panose="02000000000000000000" pitchFamily="2" charset="0"/>
                  </a:rPr>
                  <a:t>Produced Frequency (Hz)</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1267964176"/>
        <c:crossesAt val="-5"/>
        <c:crossBetween val="midCat"/>
        <c:majorUnit val="25"/>
        <c:min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Note</c:v>
          </c:tx>
          <c:spPr>
            <a:ln w="25400" cap="rnd">
              <a:noFill/>
              <a:round/>
            </a:ln>
            <a:effectLst/>
          </c:spPr>
          <c:marker>
            <c:symbol val="circle"/>
            <c:size val="5"/>
            <c:spPr>
              <a:solidFill>
                <a:schemeClr val="bg1">
                  <a:lumMod val="50000"/>
                </a:schemeClr>
              </a:solidFill>
              <a:ln w="9525">
                <a:noFill/>
              </a:ln>
              <a:effectLst/>
            </c:spPr>
          </c:marker>
          <c:trendline>
            <c:spPr>
              <a:ln w="12700" cap="rnd">
                <a:solidFill>
                  <a:schemeClr val="bg1">
                    <a:lumMod val="50000"/>
                  </a:schemeClr>
                </a:solidFill>
                <a:prstDash val="solid"/>
              </a:ln>
              <a:effectLst/>
            </c:spPr>
            <c:trendlineType val="linear"/>
            <c:dispRSqr val="0"/>
            <c:dispEq val="0"/>
          </c:trendline>
          <c:errBars>
            <c:errDir val="y"/>
            <c:errBarType val="both"/>
            <c:errValType val="cust"/>
            <c:noEndCap val="0"/>
            <c:plus>
              <c:numRef>
                <c:f>'by participant'!$N$33:$V$33</c:f>
                <c:numCache>
                  <c:formatCode>General</c:formatCode>
                  <c:ptCount val="9"/>
                  <c:pt idx="0">
                    <c:v>3.675289485323924</c:v>
                  </c:pt>
                  <c:pt idx="1">
                    <c:v>4.0460506480721143</c:v>
                  </c:pt>
                  <c:pt idx="2">
                    <c:v>4.3200973246954044</c:v>
                  </c:pt>
                  <c:pt idx="3">
                    <c:v>4.5911749867283493</c:v>
                  </c:pt>
                  <c:pt idx="4">
                    <c:v>5.0268561516692447</c:v>
                  </c:pt>
                  <c:pt idx="5">
                    <c:v>5.1474247367014678</c:v>
                  </c:pt>
                  <c:pt idx="6">
                    <c:v>5.5337530215410329</c:v>
                  </c:pt>
                  <c:pt idx="7">
                    <c:v>5.8063945473934</c:v>
                  </c:pt>
                  <c:pt idx="8">
                    <c:v>6.1089732713851435</c:v>
                  </c:pt>
                </c:numCache>
              </c:numRef>
            </c:plus>
            <c:minus>
              <c:numRef>
                <c:f>'by participant'!$N$33:$V$33</c:f>
                <c:numCache>
                  <c:formatCode>General</c:formatCode>
                  <c:ptCount val="9"/>
                  <c:pt idx="0">
                    <c:v>3.675289485323924</c:v>
                  </c:pt>
                  <c:pt idx="1">
                    <c:v>4.0460506480721143</c:v>
                  </c:pt>
                  <c:pt idx="2">
                    <c:v>4.3200973246954044</c:v>
                  </c:pt>
                  <c:pt idx="3">
                    <c:v>4.5911749867283493</c:v>
                  </c:pt>
                  <c:pt idx="4">
                    <c:v>5.0268561516692447</c:v>
                  </c:pt>
                  <c:pt idx="5">
                    <c:v>5.1474247367014678</c:v>
                  </c:pt>
                  <c:pt idx="6">
                    <c:v>5.5337530215410329</c:v>
                  </c:pt>
                  <c:pt idx="7">
                    <c:v>5.8063945473934</c:v>
                  </c:pt>
                  <c:pt idx="8">
                    <c:v>6.1089732713851435</c:v>
                  </c:pt>
                </c:numCache>
              </c:numRef>
            </c:minus>
            <c:spPr>
              <a:noFill/>
              <a:ln w="9525" cap="flat" cmpd="sng" algn="ctr">
                <a:solidFill>
                  <a:schemeClr val="bg1">
                    <a:lumMod val="50000"/>
                  </a:schemeClr>
                </a:solidFill>
                <a:round/>
              </a:ln>
              <a:effectLst/>
            </c:spPr>
          </c:errBars>
          <c:xVal>
            <c:numRef>
              <c:f>'by participant'!$N$29:$V$29</c:f>
              <c:numCache>
                <c:formatCode>General</c:formatCode>
                <c:ptCount val="9"/>
                <c:pt idx="0">
                  <c:v>-4</c:v>
                </c:pt>
                <c:pt idx="1">
                  <c:v>-3</c:v>
                </c:pt>
                <c:pt idx="2">
                  <c:v>-2</c:v>
                </c:pt>
                <c:pt idx="3">
                  <c:v>-1</c:v>
                </c:pt>
                <c:pt idx="4">
                  <c:v>0</c:v>
                </c:pt>
                <c:pt idx="5">
                  <c:v>1</c:v>
                </c:pt>
                <c:pt idx="6">
                  <c:v>2</c:v>
                </c:pt>
                <c:pt idx="7">
                  <c:v>3</c:v>
                </c:pt>
                <c:pt idx="8">
                  <c:v>4</c:v>
                </c:pt>
              </c:numCache>
            </c:numRef>
          </c:xVal>
          <c:yVal>
            <c:numRef>
              <c:f>'by participant'!$N$30:$V$30</c:f>
              <c:numCache>
                <c:formatCode>General</c:formatCode>
                <c:ptCount val="9"/>
                <c:pt idx="0">
                  <c:v>202.27369702710709</c:v>
                </c:pt>
                <c:pt idx="1">
                  <c:v>214.64854718878732</c:v>
                </c:pt>
                <c:pt idx="2">
                  <c:v>224.10227803064635</c:v>
                </c:pt>
                <c:pt idx="3">
                  <c:v>238.83043079440753</c:v>
                </c:pt>
                <c:pt idx="4">
                  <c:v>251.47792620736931</c:v>
                </c:pt>
                <c:pt idx="5">
                  <c:v>259.94300820689313</c:v>
                </c:pt>
                <c:pt idx="6">
                  <c:v>279.3962254100598</c:v>
                </c:pt>
                <c:pt idx="7">
                  <c:v>295.60912854628714</c:v>
                </c:pt>
                <c:pt idx="8">
                  <c:v>315.78126300620846</c:v>
                </c:pt>
              </c:numCache>
            </c:numRef>
          </c:yVal>
          <c:smooth val="0"/>
          <c:extLst>
            <c:ext xmlns:c16="http://schemas.microsoft.com/office/drawing/2014/chart" uri="{C3380CC4-5D6E-409C-BE32-E72D297353CC}">
              <c16:uniqueId val="{00000001-082A-472E-97C5-CC426B71C1B3}"/>
            </c:ext>
          </c:extLst>
        </c:ser>
        <c:ser>
          <c:idx val="1"/>
          <c:order val="1"/>
          <c:tx>
            <c:v>Line</c:v>
          </c:tx>
          <c:spPr>
            <a:ln w="25400" cap="rnd">
              <a:noFill/>
              <a:round/>
            </a:ln>
            <a:effectLst/>
          </c:spPr>
          <c:marker>
            <c:symbol val="circle"/>
            <c:size val="5"/>
            <c:spPr>
              <a:solidFill>
                <a:schemeClr val="bg1">
                  <a:lumMod val="75000"/>
                  <a:alpha val="0"/>
                </a:schemeClr>
              </a:solidFill>
              <a:ln w="9525">
                <a:noFill/>
              </a:ln>
              <a:effectLst/>
            </c:spPr>
          </c:marker>
          <c:xVal>
            <c:numRef>
              <c:f>'by participant'!$N$3:$V$3</c:f>
              <c:numCache>
                <c:formatCode>General</c:formatCode>
                <c:ptCount val="9"/>
                <c:pt idx="0">
                  <c:v>-4</c:v>
                </c:pt>
                <c:pt idx="1">
                  <c:v>-3</c:v>
                </c:pt>
                <c:pt idx="2">
                  <c:v>-2</c:v>
                </c:pt>
                <c:pt idx="3">
                  <c:v>-1</c:v>
                </c:pt>
                <c:pt idx="4">
                  <c:v>0</c:v>
                </c:pt>
                <c:pt idx="5">
                  <c:v>1</c:v>
                </c:pt>
                <c:pt idx="6">
                  <c:v>2</c:v>
                </c:pt>
                <c:pt idx="7">
                  <c:v>3</c:v>
                </c:pt>
                <c:pt idx="8">
                  <c:v>4</c:v>
                </c:pt>
              </c:numCache>
            </c:numRef>
          </c:xVal>
          <c:yVal>
            <c:numRef>
              <c:f>'by participant'!$N$4:$V$4</c:f>
              <c:numCache>
                <c:formatCode>General</c:formatCode>
                <c:ptCount val="9"/>
                <c:pt idx="0">
                  <c:v>248.7456929087501</c:v>
                </c:pt>
                <c:pt idx="1">
                  <c:v>250.73045835519656</c:v>
                </c:pt>
                <c:pt idx="2">
                  <c:v>252.99692287786758</c:v>
                </c:pt>
                <c:pt idx="3">
                  <c:v>253.22603519682494</c:v>
                </c:pt>
                <c:pt idx="4">
                  <c:v>253.73022712552503</c:v>
                </c:pt>
                <c:pt idx="5">
                  <c:v>254.34429049326425</c:v>
                </c:pt>
                <c:pt idx="6">
                  <c:v>255.15389771417753</c:v>
                </c:pt>
                <c:pt idx="7">
                  <c:v>257.14137835237943</c:v>
                </c:pt>
                <c:pt idx="8">
                  <c:v>255.81404501621415</c:v>
                </c:pt>
              </c:numCache>
            </c:numRef>
          </c:yVal>
          <c:smooth val="0"/>
          <c:extLst>
            <c:ext xmlns:c16="http://schemas.microsoft.com/office/drawing/2014/chart" uri="{C3380CC4-5D6E-409C-BE32-E72D297353CC}">
              <c16:uniqueId val="{00000002-082A-472E-97C5-CC426B71C1B3}"/>
            </c:ext>
          </c:extLst>
        </c:ser>
        <c:dLbls>
          <c:showLegendKey val="0"/>
          <c:showVal val="0"/>
          <c:showCatName val="0"/>
          <c:showSerName val="0"/>
          <c:showPercent val="0"/>
          <c:showBubbleSize val="0"/>
        </c:dLbls>
        <c:axId val="1267964176"/>
        <c:axId val="1125094880"/>
      </c:scatterChart>
      <c:valAx>
        <c:axId val="1267964176"/>
        <c:scaling>
          <c:orientation val="minMax"/>
          <c:max val="4"/>
          <c:min val="-4"/>
        </c:scaling>
        <c:delete val="0"/>
        <c:axPos val="b"/>
        <c:majorGridlines>
          <c:spPr>
            <a:ln w="9525" cap="flat" cmpd="sng" algn="ctr">
              <a:solidFill>
                <a:schemeClr val="bg1">
                  <a:lumMod val="9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solidFill>
                    <a:latin typeface="Roboto" panose="02000000000000000000" pitchFamily="2" charset="0"/>
                    <a:ea typeface="Roboto" panose="02000000000000000000" pitchFamily="2" charset="0"/>
                    <a:cs typeface="+mn-cs"/>
                  </a:defRPr>
                </a:pPr>
                <a:r>
                  <a:rPr lang="en-US" sz="1800" baseline="0">
                    <a:solidFill>
                      <a:schemeClr val="tx1"/>
                    </a:solidFill>
                    <a:latin typeface="Roboto" panose="02000000000000000000" pitchFamily="2" charset="0"/>
                    <a:ea typeface="Roboto" panose="02000000000000000000" pitchFamily="2" charset="0"/>
                  </a:rPr>
                  <a:t>Stimulus Height</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1125094880"/>
        <c:crosses val="autoZero"/>
        <c:crossBetween val="midCat"/>
        <c:majorUnit val="1"/>
        <c:minorUnit val="1"/>
      </c:valAx>
      <c:valAx>
        <c:axId val="1125094880"/>
        <c:scaling>
          <c:orientation val="minMax"/>
          <c:max val="325"/>
          <c:min val="175"/>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Roboto" panose="02000000000000000000" pitchFamily="2" charset="0"/>
                    <a:ea typeface="Roboto" panose="02000000000000000000" pitchFamily="2" charset="0"/>
                    <a:cs typeface="+mn-cs"/>
                  </a:defRPr>
                </a:pPr>
                <a:r>
                  <a:rPr lang="en-US" sz="1800">
                    <a:solidFill>
                      <a:schemeClr val="tx1"/>
                    </a:solidFill>
                    <a:latin typeface="Roboto" panose="02000000000000000000" pitchFamily="2" charset="0"/>
                    <a:ea typeface="Roboto" panose="02000000000000000000" pitchFamily="2" charset="0"/>
                  </a:rPr>
                  <a:t>Produced Frequency (Hz)</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1267964176"/>
        <c:crossesAt val="-5"/>
        <c:crossBetween val="midCat"/>
        <c:majorUnit val="25"/>
        <c:min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Note</c:v>
          </c:tx>
          <c:spPr>
            <a:ln w="25400" cap="rnd">
              <a:noFill/>
              <a:round/>
            </a:ln>
            <a:effectLst/>
          </c:spPr>
          <c:marker>
            <c:symbol val="circle"/>
            <c:size val="5"/>
            <c:spPr>
              <a:solidFill>
                <a:schemeClr val="bg1">
                  <a:lumMod val="50000"/>
                </a:schemeClr>
              </a:solidFill>
              <a:ln w="9525">
                <a:noFill/>
              </a:ln>
              <a:effectLst/>
            </c:spPr>
          </c:marker>
          <c:trendline>
            <c:spPr>
              <a:ln w="12700" cap="rnd">
                <a:solidFill>
                  <a:schemeClr val="bg1">
                    <a:lumMod val="50000"/>
                  </a:schemeClr>
                </a:solidFill>
                <a:prstDash val="solid"/>
              </a:ln>
              <a:effectLst/>
            </c:spPr>
            <c:trendlineType val="linear"/>
            <c:dispRSqr val="0"/>
            <c:dispEq val="0"/>
          </c:trendline>
          <c:errBars>
            <c:errDir val="y"/>
            <c:errBarType val="both"/>
            <c:errValType val="cust"/>
            <c:noEndCap val="0"/>
            <c:plus>
              <c:numRef>
                <c:f>'by participant'!$N$33:$V$33</c:f>
                <c:numCache>
                  <c:formatCode>General</c:formatCode>
                  <c:ptCount val="9"/>
                  <c:pt idx="0">
                    <c:v>3.675289485323924</c:v>
                  </c:pt>
                  <c:pt idx="1">
                    <c:v>4.0460506480721143</c:v>
                  </c:pt>
                  <c:pt idx="2">
                    <c:v>4.3200973246954044</c:v>
                  </c:pt>
                  <c:pt idx="3">
                    <c:v>4.5911749867283493</c:v>
                  </c:pt>
                  <c:pt idx="4">
                    <c:v>5.0268561516692447</c:v>
                  </c:pt>
                  <c:pt idx="5">
                    <c:v>5.1474247367014678</c:v>
                  </c:pt>
                  <c:pt idx="6">
                    <c:v>5.5337530215410329</c:v>
                  </c:pt>
                  <c:pt idx="7">
                    <c:v>5.8063945473934</c:v>
                  </c:pt>
                  <c:pt idx="8">
                    <c:v>6.1089732713851435</c:v>
                  </c:pt>
                </c:numCache>
              </c:numRef>
            </c:plus>
            <c:minus>
              <c:numRef>
                <c:f>'by participant'!$N$33:$V$33</c:f>
                <c:numCache>
                  <c:formatCode>General</c:formatCode>
                  <c:ptCount val="9"/>
                  <c:pt idx="0">
                    <c:v>3.675289485323924</c:v>
                  </c:pt>
                  <c:pt idx="1">
                    <c:v>4.0460506480721143</c:v>
                  </c:pt>
                  <c:pt idx="2">
                    <c:v>4.3200973246954044</c:v>
                  </c:pt>
                  <c:pt idx="3">
                    <c:v>4.5911749867283493</c:v>
                  </c:pt>
                  <c:pt idx="4">
                    <c:v>5.0268561516692447</c:v>
                  </c:pt>
                  <c:pt idx="5">
                    <c:v>5.1474247367014678</c:v>
                  </c:pt>
                  <c:pt idx="6">
                    <c:v>5.5337530215410329</c:v>
                  </c:pt>
                  <c:pt idx="7">
                    <c:v>5.8063945473934</c:v>
                  </c:pt>
                  <c:pt idx="8">
                    <c:v>6.1089732713851435</c:v>
                  </c:pt>
                </c:numCache>
              </c:numRef>
            </c:minus>
            <c:spPr>
              <a:noFill/>
              <a:ln w="9525" cap="flat" cmpd="sng" algn="ctr">
                <a:solidFill>
                  <a:schemeClr val="bg1">
                    <a:lumMod val="50000"/>
                  </a:schemeClr>
                </a:solidFill>
                <a:round/>
              </a:ln>
              <a:effectLst/>
            </c:spPr>
          </c:errBars>
          <c:xVal>
            <c:numRef>
              <c:f>'by participant'!$N$29:$V$29</c:f>
              <c:numCache>
                <c:formatCode>General</c:formatCode>
                <c:ptCount val="9"/>
                <c:pt idx="0">
                  <c:v>-4</c:v>
                </c:pt>
                <c:pt idx="1">
                  <c:v>-3</c:v>
                </c:pt>
                <c:pt idx="2">
                  <c:v>-2</c:v>
                </c:pt>
                <c:pt idx="3">
                  <c:v>-1</c:v>
                </c:pt>
                <c:pt idx="4">
                  <c:v>0</c:v>
                </c:pt>
                <c:pt idx="5">
                  <c:v>1</c:v>
                </c:pt>
                <c:pt idx="6">
                  <c:v>2</c:v>
                </c:pt>
                <c:pt idx="7">
                  <c:v>3</c:v>
                </c:pt>
                <c:pt idx="8">
                  <c:v>4</c:v>
                </c:pt>
              </c:numCache>
            </c:numRef>
          </c:xVal>
          <c:yVal>
            <c:numRef>
              <c:f>'by participant'!$N$30:$V$30</c:f>
              <c:numCache>
                <c:formatCode>General</c:formatCode>
                <c:ptCount val="9"/>
                <c:pt idx="0">
                  <c:v>202.27369702710709</c:v>
                </c:pt>
                <c:pt idx="1">
                  <c:v>214.64854718878732</c:v>
                </c:pt>
                <c:pt idx="2">
                  <c:v>224.10227803064635</c:v>
                </c:pt>
                <c:pt idx="3">
                  <c:v>238.83043079440753</c:v>
                </c:pt>
                <c:pt idx="4">
                  <c:v>251.47792620736931</c:v>
                </c:pt>
                <c:pt idx="5">
                  <c:v>259.94300820689313</c:v>
                </c:pt>
                <c:pt idx="6">
                  <c:v>279.3962254100598</c:v>
                </c:pt>
                <c:pt idx="7">
                  <c:v>295.60912854628714</c:v>
                </c:pt>
                <c:pt idx="8">
                  <c:v>315.78126300620846</c:v>
                </c:pt>
              </c:numCache>
            </c:numRef>
          </c:yVal>
          <c:smooth val="0"/>
          <c:extLst>
            <c:ext xmlns:c16="http://schemas.microsoft.com/office/drawing/2014/chart" uri="{C3380CC4-5D6E-409C-BE32-E72D297353CC}">
              <c16:uniqueId val="{00000001-6B51-4760-A56E-51ADA49208A6}"/>
            </c:ext>
          </c:extLst>
        </c:ser>
        <c:ser>
          <c:idx val="1"/>
          <c:order val="1"/>
          <c:tx>
            <c:v>Line</c:v>
          </c:tx>
          <c:spPr>
            <a:ln w="25400" cap="rnd">
              <a:noFill/>
              <a:round/>
            </a:ln>
            <a:effectLst/>
          </c:spPr>
          <c:marker>
            <c:symbol val="circle"/>
            <c:size val="5"/>
            <c:spPr>
              <a:solidFill>
                <a:schemeClr val="bg1">
                  <a:lumMod val="75000"/>
                </a:schemeClr>
              </a:solidFill>
              <a:ln w="9525">
                <a:noFill/>
              </a:ln>
              <a:effectLst/>
            </c:spPr>
          </c:marker>
          <c:trendline>
            <c:spPr>
              <a:ln w="12700" cap="rnd">
                <a:solidFill>
                  <a:schemeClr val="bg1">
                    <a:lumMod val="75000"/>
                  </a:schemeClr>
                </a:solidFill>
                <a:prstDash val="solid"/>
              </a:ln>
              <a:effectLst/>
            </c:spPr>
            <c:trendlineType val="linear"/>
            <c:dispRSqr val="0"/>
            <c:dispEq val="0"/>
          </c:trendline>
          <c:errBars>
            <c:errDir val="y"/>
            <c:errBarType val="both"/>
            <c:errValType val="cust"/>
            <c:noEndCap val="0"/>
            <c:plus>
              <c:numRef>
                <c:f>'by participant'!$N$7:$V$7</c:f>
                <c:numCache>
                  <c:formatCode>General</c:formatCode>
                  <c:ptCount val="9"/>
                  <c:pt idx="0">
                    <c:v>5.2953524848355915</c:v>
                  </c:pt>
                  <c:pt idx="1">
                    <c:v>5.301518806470856</c:v>
                  </c:pt>
                  <c:pt idx="2">
                    <c:v>5.3141416580034537</c:v>
                  </c:pt>
                  <c:pt idx="3">
                    <c:v>5.2741713869790487</c:v>
                  </c:pt>
                  <c:pt idx="4">
                    <c:v>5.386216432319392</c:v>
                  </c:pt>
                  <c:pt idx="5">
                    <c:v>5.3700506231975389</c:v>
                  </c:pt>
                  <c:pt idx="6">
                    <c:v>5.3225598997761843</c:v>
                  </c:pt>
                  <c:pt idx="7">
                    <c:v>5.2651352496046897</c:v>
                  </c:pt>
                  <c:pt idx="8">
                    <c:v>5.2207613296133797</c:v>
                  </c:pt>
                </c:numCache>
              </c:numRef>
            </c:plus>
            <c:minus>
              <c:numRef>
                <c:f>'by participant'!$N$7:$V$7</c:f>
                <c:numCache>
                  <c:formatCode>General</c:formatCode>
                  <c:ptCount val="9"/>
                  <c:pt idx="0">
                    <c:v>5.2953524848355915</c:v>
                  </c:pt>
                  <c:pt idx="1">
                    <c:v>5.301518806470856</c:v>
                  </c:pt>
                  <c:pt idx="2">
                    <c:v>5.3141416580034537</c:v>
                  </c:pt>
                  <c:pt idx="3">
                    <c:v>5.2741713869790487</c:v>
                  </c:pt>
                  <c:pt idx="4">
                    <c:v>5.386216432319392</c:v>
                  </c:pt>
                  <c:pt idx="5">
                    <c:v>5.3700506231975389</c:v>
                  </c:pt>
                  <c:pt idx="6">
                    <c:v>5.3225598997761843</c:v>
                  </c:pt>
                  <c:pt idx="7">
                    <c:v>5.2651352496046897</c:v>
                  </c:pt>
                  <c:pt idx="8">
                    <c:v>5.2207613296133797</c:v>
                  </c:pt>
                </c:numCache>
              </c:numRef>
            </c:minus>
            <c:spPr>
              <a:noFill/>
              <a:ln w="9525" cap="flat" cmpd="sng" algn="ctr">
                <a:solidFill>
                  <a:schemeClr val="bg1">
                    <a:lumMod val="75000"/>
                  </a:schemeClr>
                </a:solidFill>
                <a:round/>
              </a:ln>
              <a:effectLst/>
            </c:spPr>
          </c:errBars>
          <c:xVal>
            <c:numRef>
              <c:f>'by participant'!$N$3:$V$3</c:f>
              <c:numCache>
                <c:formatCode>General</c:formatCode>
                <c:ptCount val="9"/>
                <c:pt idx="0">
                  <c:v>-4</c:v>
                </c:pt>
                <c:pt idx="1">
                  <c:v>-3</c:v>
                </c:pt>
                <c:pt idx="2">
                  <c:v>-2</c:v>
                </c:pt>
                <c:pt idx="3">
                  <c:v>-1</c:v>
                </c:pt>
                <c:pt idx="4">
                  <c:v>0</c:v>
                </c:pt>
                <c:pt idx="5">
                  <c:v>1</c:v>
                </c:pt>
                <c:pt idx="6">
                  <c:v>2</c:v>
                </c:pt>
                <c:pt idx="7">
                  <c:v>3</c:v>
                </c:pt>
                <c:pt idx="8">
                  <c:v>4</c:v>
                </c:pt>
              </c:numCache>
            </c:numRef>
          </c:xVal>
          <c:yVal>
            <c:numRef>
              <c:f>'by participant'!$N$4:$V$4</c:f>
              <c:numCache>
                <c:formatCode>General</c:formatCode>
                <c:ptCount val="9"/>
                <c:pt idx="0">
                  <c:v>248.7456929087501</c:v>
                </c:pt>
                <c:pt idx="1">
                  <c:v>250.73045835519656</c:v>
                </c:pt>
                <c:pt idx="2">
                  <c:v>252.99692287786758</c:v>
                </c:pt>
                <c:pt idx="3">
                  <c:v>253.22603519682494</c:v>
                </c:pt>
                <c:pt idx="4">
                  <c:v>253.73022712552503</c:v>
                </c:pt>
                <c:pt idx="5">
                  <c:v>254.34429049326425</c:v>
                </c:pt>
                <c:pt idx="6">
                  <c:v>255.15389771417753</c:v>
                </c:pt>
                <c:pt idx="7">
                  <c:v>257.14137835237943</c:v>
                </c:pt>
                <c:pt idx="8">
                  <c:v>255.81404501621415</c:v>
                </c:pt>
              </c:numCache>
            </c:numRef>
          </c:yVal>
          <c:smooth val="0"/>
          <c:extLst>
            <c:ext xmlns:c16="http://schemas.microsoft.com/office/drawing/2014/chart" uri="{C3380CC4-5D6E-409C-BE32-E72D297353CC}">
              <c16:uniqueId val="{00000003-6B51-4760-A56E-51ADA49208A6}"/>
            </c:ext>
          </c:extLst>
        </c:ser>
        <c:dLbls>
          <c:showLegendKey val="0"/>
          <c:showVal val="0"/>
          <c:showCatName val="0"/>
          <c:showSerName val="0"/>
          <c:showPercent val="0"/>
          <c:showBubbleSize val="0"/>
        </c:dLbls>
        <c:axId val="1267964176"/>
        <c:axId val="1125094880"/>
      </c:scatterChart>
      <c:valAx>
        <c:axId val="1267964176"/>
        <c:scaling>
          <c:orientation val="minMax"/>
          <c:max val="4"/>
          <c:min val="-4"/>
        </c:scaling>
        <c:delete val="0"/>
        <c:axPos val="b"/>
        <c:majorGridlines>
          <c:spPr>
            <a:ln w="9525" cap="flat" cmpd="sng" algn="ctr">
              <a:solidFill>
                <a:schemeClr val="bg1">
                  <a:lumMod val="9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solidFill>
                    <a:latin typeface="Roboto" panose="02000000000000000000" pitchFamily="2" charset="0"/>
                    <a:ea typeface="Roboto" panose="02000000000000000000" pitchFamily="2" charset="0"/>
                    <a:cs typeface="+mn-cs"/>
                  </a:defRPr>
                </a:pPr>
                <a:r>
                  <a:rPr lang="en-US" sz="1800" baseline="0">
                    <a:solidFill>
                      <a:schemeClr val="tx1"/>
                    </a:solidFill>
                    <a:latin typeface="Roboto" panose="02000000000000000000" pitchFamily="2" charset="0"/>
                    <a:ea typeface="Roboto" panose="02000000000000000000" pitchFamily="2" charset="0"/>
                  </a:rPr>
                  <a:t>Stimulus Height</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1125094880"/>
        <c:crosses val="autoZero"/>
        <c:crossBetween val="midCat"/>
        <c:majorUnit val="1"/>
        <c:minorUnit val="1"/>
      </c:valAx>
      <c:valAx>
        <c:axId val="1125094880"/>
        <c:scaling>
          <c:orientation val="minMax"/>
          <c:max val="325"/>
          <c:min val="175"/>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Roboto" panose="02000000000000000000" pitchFamily="2" charset="0"/>
                    <a:ea typeface="Roboto" panose="02000000000000000000" pitchFamily="2" charset="0"/>
                    <a:cs typeface="+mn-cs"/>
                  </a:defRPr>
                </a:pPr>
                <a:r>
                  <a:rPr lang="en-US" sz="1800">
                    <a:solidFill>
                      <a:schemeClr val="tx1"/>
                    </a:solidFill>
                    <a:latin typeface="Roboto" panose="02000000000000000000" pitchFamily="2" charset="0"/>
                    <a:ea typeface="Roboto" panose="02000000000000000000" pitchFamily="2" charset="0"/>
                  </a:rPr>
                  <a:t>Produced Frequency (Hz)</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1267964176"/>
        <c:crossesAt val="-5"/>
        <c:crossBetween val="midCat"/>
        <c:majorUnit val="25"/>
        <c:min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Note</c:v>
          </c:tx>
          <c:spPr>
            <a:ln w="25400" cap="rnd">
              <a:noFill/>
              <a:round/>
            </a:ln>
            <a:effectLst/>
          </c:spPr>
          <c:marker>
            <c:symbol val="circle"/>
            <c:size val="5"/>
            <c:spPr>
              <a:solidFill>
                <a:schemeClr val="bg1">
                  <a:lumMod val="50000"/>
                </a:schemeClr>
              </a:solidFill>
              <a:ln w="9525">
                <a:noFill/>
              </a:ln>
              <a:effectLst/>
            </c:spPr>
          </c:marker>
          <c:trendline>
            <c:spPr>
              <a:ln w="12700" cap="rnd">
                <a:solidFill>
                  <a:schemeClr val="bg1">
                    <a:lumMod val="50000"/>
                  </a:schemeClr>
                </a:solidFill>
                <a:prstDash val="solid"/>
              </a:ln>
              <a:effectLst/>
            </c:spPr>
            <c:trendlineType val="linear"/>
            <c:dispRSqr val="0"/>
            <c:dispEq val="0"/>
          </c:trendline>
          <c:errBars>
            <c:errDir val="y"/>
            <c:errBarType val="both"/>
            <c:errValType val="cust"/>
            <c:noEndCap val="0"/>
            <c:plus>
              <c:numRef>
                <c:f>'by participant (cents re E4)'!$AE$33:$AM$33</c:f>
                <c:numCache>
                  <c:formatCode>General</c:formatCode>
                  <c:ptCount val="9"/>
                  <c:pt idx="0">
                    <c:v>17.096227846917916</c:v>
                  </c:pt>
                  <c:pt idx="1">
                    <c:v>14.499793177007506</c:v>
                  </c:pt>
                  <c:pt idx="2">
                    <c:v>14.020757933771376</c:v>
                  </c:pt>
                  <c:pt idx="3">
                    <c:v>11.792399172892873</c:v>
                  </c:pt>
                  <c:pt idx="4">
                    <c:v>11.388276805076153</c:v>
                  </c:pt>
                  <c:pt idx="5">
                    <c:v>12.364441681167293</c:v>
                  </c:pt>
                  <c:pt idx="6">
                    <c:v>11.915215425239413</c:v>
                  </c:pt>
                  <c:pt idx="7">
                    <c:v>12.362269854397525</c:v>
                  </c:pt>
                  <c:pt idx="8">
                    <c:v>14.11739493062772</c:v>
                  </c:pt>
                </c:numCache>
              </c:numRef>
            </c:plus>
            <c:minus>
              <c:numRef>
                <c:f>'by participant (cents re E4)'!$AE$33:$AM$33</c:f>
                <c:numCache>
                  <c:formatCode>General</c:formatCode>
                  <c:ptCount val="9"/>
                  <c:pt idx="0">
                    <c:v>17.096227846917916</c:v>
                  </c:pt>
                  <c:pt idx="1">
                    <c:v>14.499793177007506</c:v>
                  </c:pt>
                  <c:pt idx="2">
                    <c:v>14.020757933771376</c:v>
                  </c:pt>
                  <c:pt idx="3">
                    <c:v>11.792399172892873</c:v>
                  </c:pt>
                  <c:pt idx="4">
                    <c:v>11.388276805076153</c:v>
                  </c:pt>
                  <c:pt idx="5">
                    <c:v>12.364441681167293</c:v>
                  </c:pt>
                  <c:pt idx="6">
                    <c:v>11.915215425239413</c:v>
                  </c:pt>
                  <c:pt idx="7">
                    <c:v>12.362269854397525</c:v>
                  </c:pt>
                  <c:pt idx="8">
                    <c:v>14.11739493062772</c:v>
                  </c:pt>
                </c:numCache>
              </c:numRef>
            </c:minus>
            <c:spPr>
              <a:noFill/>
              <a:ln w="9525" cap="flat" cmpd="sng" algn="ctr">
                <a:solidFill>
                  <a:schemeClr val="bg1">
                    <a:lumMod val="50000"/>
                  </a:schemeClr>
                </a:solidFill>
                <a:round/>
              </a:ln>
              <a:effectLst/>
            </c:spPr>
          </c:errBars>
          <c:xVal>
            <c:numRef>
              <c:f>'by participant (cents re E4)'!$AE$29:$AM$29</c:f>
              <c:numCache>
                <c:formatCode>General</c:formatCode>
                <c:ptCount val="9"/>
                <c:pt idx="0">
                  <c:v>-4</c:v>
                </c:pt>
                <c:pt idx="1">
                  <c:v>-3</c:v>
                </c:pt>
                <c:pt idx="2">
                  <c:v>-2</c:v>
                </c:pt>
                <c:pt idx="3">
                  <c:v>-1</c:v>
                </c:pt>
                <c:pt idx="4">
                  <c:v>0</c:v>
                </c:pt>
                <c:pt idx="5">
                  <c:v>1</c:v>
                </c:pt>
                <c:pt idx="6">
                  <c:v>2</c:v>
                </c:pt>
                <c:pt idx="7">
                  <c:v>3</c:v>
                </c:pt>
                <c:pt idx="8">
                  <c:v>4</c:v>
                </c:pt>
              </c:numCache>
            </c:numRef>
          </c:xVal>
          <c:yVal>
            <c:numRef>
              <c:f>'by participant (cents re E4)'!$AE$30:$AM$30</c:f>
              <c:numCache>
                <c:formatCode>General</c:formatCode>
                <c:ptCount val="9"/>
                <c:pt idx="0">
                  <c:v>-189.15941314389147</c:v>
                </c:pt>
                <c:pt idx="1">
                  <c:v>-136.75127149818587</c:v>
                </c:pt>
                <c:pt idx="2">
                  <c:v>-72.719903591556502</c:v>
                </c:pt>
                <c:pt idx="3">
                  <c:v>-52.894442735572234</c:v>
                </c:pt>
                <c:pt idx="4">
                  <c:v>7.5143272436869424</c:v>
                </c:pt>
                <c:pt idx="5">
                  <c:v>75.439463073984328</c:v>
                </c:pt>
                <c:pt idx="6">
                  <c:v>149.89569071276244</c:v>
                </c:pt>
                <c:pt idx="7">
                  <c:v>201.53404092836828</c:v>
                </c:pt>
                <c:pt idx="8">
                  <c:v>276.71436574723157</c:v>
                </c:pt>
              </c:numCache>
            </c:numRef>
          </c:yVal>
          <c:smooth val="0"/>
          <c:extLst>
            <c:ext xmlns:c16="http://schemas.microsoft.com/office/drawing/2014/chart" uri="{C3380CC4-5D6E-409C-BE32-E72D297353CC}">
              <c16:uniqueId val="{00000001-8558-4A2C-AAF5-564C99E54B92}"/>
            </c:ext>
          </c:extLst>
        </c:ser>
        <c:ser>
          <c:idx val="1"/>
          <c:order val="1"/>
          <c:tx>
            <c:v>Line</c:v>
          </c:tx>
          <c:spPr>
            <a:ln w="25400" cap="rnd">
              <a:noFill/>
              <a:round/>
            </a:ln>
            <a:effectLst/>
          </c:spPr>
          <c:marker>
            <c:symbol val="circle"/>
            <c:size val="5"/>
            <c:spPr>
              <a:solidFill>
                <a:schemeClr val="bg1">
                  <a:lumMod val="75000"/>
                </a:schemeClr>
              </a:solidFill>
              <a:ln w="9525">
                <a:noFill/>
              </a:ln>
              <a:effectLst/>
            </c:spPr>
          </c:marker>
          <c:trendline>
            <c:spPr>
              <a:ln w="12700" cap="rnd">
                <a:solidFill>
                  <a:schemeClr val="bg1">
                    <a:lumMod val="75000"/>
                  </a:schemeClr>
                </a:solidFill>
                <a:prstDash val="solid"/>
              </a:ln>
              <a:effectLst/>
            </c:spPr>
            <c:trendlineType val="linear"/>
            <c:dispRSqr val="0"/>
            <c:dispEq val="0"/>
          </c:trendline>
          <c:errBars>
            <c:errDir val="y"/>
            <c:errBarType val="both"/>
            <c:errValType val="cust"/>
            <c:noEndCap val="0"/>
            <c:plus>
              <c:numRef>
                <c:f>'by participant (cents re E4)'!$AE$7:$AM$7</c:f>
                <c:numCache>
                  <c:formatCode>General</c:formatCode>
                  <c:ptCount val="9"/>
                  <c:pt idx="0">
                    <c:v>15.280367810493548</c:v>
                  </c:pt>
                  <c:pt idx="1">
                    <c:v>15.478954241206077</c:v>
                  </c:pt>
                  <c:pt idx="2">
                    <c:v>15.348227541542999</c:v>
                  </c:pt>
                  <c:pt idx="3">
                    <c:v>15.096219787224261</c:v>
                  </c:pt>
                  <c:pt idx="4">
                    <c:v>15.395433832698771</c:v>
                  </c:pt>
                  <c:pt idx="5">
                    <c:v>15.906058902939559</c:v>
                  </c:pt>
                  <c:pt idx="6">
                    <c:v>15.360199910740187</c:v>
                  </c:pt>
                  <c:pt idx="7">
                    <c:v>15.060503838252414</c:v>
                  </c:pt>
                  <c:pt idx="8">
                    <c:v>15.91921233478619</c:v>
                  </c:pt>
                </c:numCache>
              </c:numRef>
            </c:plus>
            <c:minus>
              <c:numRef>
                <c:f>'by participant (cents re E4)'!$AE$7:$AM$7</c:f>
                <c:numCache>
                  <c:formatCode>General</c:formatCode>
                  <c:ptCount val="9"/>
                  <c:pt idx="0">
                    <c:v>15.280367810493548</c:v>
                  </c:pt>
                  <c:pt idx="1">
                    <c:v>15.478954241206077</c:v>
                  </c:pt>
                  <c:pt idx="2">
                    <c:v>15.348227541542999</c:v>
                  </c:pt>
                  <c:pt idx="3">
                    <c:v>15.096219787224261</c:v>
                  </c:pt>
                  <c:pt idx="4">
                    <c:v>15.395433832698771</c:v>
                  </c:pt>
                  <c:pt idx="5">
                    <c:v>15.906058902939559</c:v>
                  </c:pt>
                  <c:pt idx="6">
                    <c:v>15.360199910740187</c:v>
                  </c:pt>
                  <c:pt idx="7">
                    <c:v>15.060503838252414</c:v>
                  </c:pt>
                  <c:pt idx="8">
                    <c:v>15.91921233478619</c:v>
                  </c:pt>
                </c:numCache>
              </c:numRef>
            </c:minus>
            <c:spPr>
              <a:noFill/>
              <a:ln w="9525" cap="flat" cmpd="sng" algn="ctr">
                <a:solidFill>
                  <a:schemeClr val="bg1">
                    <a:lumMod val="75000"/>
                  </a:schemeClr>
                </a:solidFill>
                <a:round/>
              </a:ln>
              <a:effectLst/>
            </c:spPr>
          </c:errBars>
          <c:xVal>
            <c:numRef>
              <c:f>'by participant (cents re E4)'!$AE$3:$AM$3</c:f>
              <c:numCache>
                <c:formatCode>General</c:formatCode>
                <c:ptCount val="9"/>
                <c:pt idx="0">
                  <c:v>-4</c:v>
                </c:pt>
                <c:pt idx="1">
                  <c:v>-3</c:v>
                </c:pt>
                <c:pt idx="2">
                  <c:v>-2</c:v>
                </c:pt>
                <c:pt idx="3">
                  <c:v>-1</c:v>
                </c:pt>
                <c:pt idx="4">
                  <c:v>0</c:v>
                </c:pt>
                <c:pt idx="5">
                  <c:v>1</c:v>
                </c:pt>
                <c:pt idx="6">
                  <c:v>2</c:v>
                </c:pt>
                <c:pt idx="7">
                  <c:v>3</c:v>
                </c:pt>
                <c:pt idx="8">
                  <c:v>4</c:v>
                </c:pt>
              </c:numCache>
            </c:numRef>
          </c:xVal>
          <c:yVal>
            <c:numRef>
              <c:f>'by participant (cents re E4)'!$AE$4:$AM$4</c:f>
              <c:numCache>
                <c:formatCode>General</c:formatCode>
                <c:ptCount val="9"/>
                <c:pt idx="0">
                  <c:v>43.818397965297414</c:v>
                </c:pt>
                <c:pt idx="1">
                  <c:v>27.123759436262525</c:v>
                </c:pt>
                <c:pt idx="2">
                  <c:v>19.455625802950895</c:v>
                </c:pt>
                <c:pt idx="3">
                  <c:v>26.129586020983908</c:v>
                </c:pt>
                <c:pt idx="4">
                  <c:v>39.006293304126892</c:v>
                </c:pt>
                <c:pt idx="5">
                  <c:v>31.994817057397057</c:v>
                </c:pt>
                <c:pt idx="6">
                  <c:v>12.268678426887746</c:v>
                </c:pt>
                <c:pt idx="7">
                  <c:v>33.939470471970104</c:v>
                </c:pt>
                <c:pt idx="8">
                  <c:v>25.093677501547823</c:v>
                </c:pt>
              </c:numCache>
            </c:numRef>
          </c:yVal>
          <c:smooth val="0"/>
          <c:extLst>
            <c:ext xmlns:c16="http://schemas.microsoft.com/office/drawing/2014/chart" uri="{C3380CC4-5D6E-409C-BE32-E72D297353CC}">
              <c16:uniqueId val="{00000003-8558-4A2C-AAF5-564C99E54B92}"/>
            </c:ext>
          </c:extLst>
        </c:ser>
        <c:dLbls>
          <c:showLegendKey val="0"/>
          <c:showVal val="0"/>
          <c:showCatName val="0"/>
          <c:showSerName val="0"/>
          <c:showPercent val="0"/>
          <c:showBubbleSize val="0"/>
        </c:dLbls>
        <c:axId val="1267964176"/>
        <c:axId val="1125094880"/>
      </c:scatterChart>
      <c:valAx>
        <c:axId val="1267964176"/>
        <c:scaling>
          <c:orientation val="minMax"/>
          <c:max val="4"/>
          <c:min val="-4"/>
        </c:scaling>
        <c:delete val="0"/>
        <c:axPos val="b"/>
        <c:majorGridlines>
          <c:spPr>
            <a:ln w="9525" cap="flat" cmpd="sng" algn="ctr">
              <a:solidFill>
                <a:schemeClr val="bg1">
                  <a:lumMod val="9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solidFill>
                    <a:latin typeface="Roboto" panose="02000000000000000000" pitchFamily="2" charset="0"/>
                    <a:ea typeface="Roboto" panose="02000000000000000000" pitchFamily="2" charset="0"/>
                    <a:cs typeface="+mn-cs"/>
                  </a:defRPr>
                </a:pPr>
                <a:r>
                  <a:rPr lang="en-US" sz="1800" baseline="0">
                    <a:solidFill>
                      <a:schemeClr val="tx1"/>
                    </a:solidFill>
                    <a:latin typeface="Roboto" panose="02000000000000000000" pitchFamily="2" charset="0"/>
                    <a:ea typeface="Roboto" panose="02000000000000000000" pitchFamily="2" charset="0"/>
                  </a:rPr>
                  <a:t>Stimulus Height</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1125094880"/>
        <c:crossesAt val="-300"/>
        <c:crossBetween val="midCat"/>
        <c:majorUnit val="1"/>
        <c:minorUnit val="1"/>
      </c:valAx>
      <c:valAx>
        <c:axId val="1125094880"/>
        <c:scaling>
          <c:orientation val="minMax"/>
          <c:max val="300"/>
          <c:min val="-300"/>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Roboto" panose="02000000000000000000" pitchFamily="2" charset="0"/>
                    <a:ea typeface="Roboto" panose="02000000000000000000" pitchFamily="2" charset="0"/>
                    <a:cs typeface="+mn-cs"/>
                  </a:defRPr>
                </a:pPr>
                <a:r>
                  <a:rPr lang="en-US" sz="1400">
                    <a:solidFill>
                      <a:schemeClr val="tx1"/>
                    </a:solidFill>
                    <a:latin typeface="Roboto" panose="02000000000000000000" pitchFamily="2" charset="0"/>
                    <a:ea typeface="Roboto" panose="02000000000000000000" pitchFamily="2" charset="0"/>
                  </a:rPr>
                  <a:t>Produced Pitch</a:t>
                </a:r>
                <a:r>
                  <a:rPr lang="en-US" sz="1400" baseline="0">
                    <a:solidFill>
                      <a:schemeClr val="tx1"/>
                    </a:solidFill>
                    <a:latin typeface="Roboto" panose="02000000000000000000" pitchFamily="2" charset="0"/>
                    <a:ea typeface="Roboto" panose="02000000000000000000" pitchFamily="2" charset="0"/>
                  </a:rPr>
                  <a:t> (adjusted cents re E4)</a:t>
                </a:r>
                <a:endParaRPr lang="en-US" sz="1400">
                  <a:solidFill>
                    <a:schemeClr val="tx1"/>
                  </a:solidFill>
                  <a:latin typeface="Roboto" panose="02000000000000000000" pitchFamily="2" charset="0"/>
                  <a:ea typeface="Roboto" panose="02000000000000000000" pitchFamily="2" charset="0"/>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1267964176"/>
        <c:crossesAt val="-5"/>
        <c:crossBetween val="midCat"/>
        <c:majorUnit val="100"/>
        <c:min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Note</c:v>
          </c:tx>
          <c:spPr>
            <a:ln w="25400" cap="rnd">
              <a:noFill/>
              <a:round/>
            </a:ln>
            <a:effectLst/>
          </c:spPr>
          <c:marker>
            <c:symbol val="circle"/>
            <c:size val="5"/>
            <c:spPr>
              <a:solidFill>
                <a:schemeClr val="bg1">
                  <a:lumMod val="50000"/>
                </a:schemeClr>
              </a:solidFill>
              <a:ln w="9525">
                <a:noFill/>
              </a:ln>
              <a:effectLst/>
            </c:spPr>
          </c:marker>
          <c:trendline>
            <c:spPr>
              <a:ln w="12700" cap="rnd">
                <a:solidFill>
                  <a:schemeClr val="bg1">
                    <a:lumMod val="50000"/>
                  </a:schemeClr>
                </a:solidFill>
                <a:prstDash val="solid"/>
              </a:ln>
              <a:effectLst/>
            </c:spPr>
            <c:trendlineType val="linear"/>
            <c:dispRSqr val="0"/>
            <c:dispEq val="0"/>
          </c:trendline>
          <c:errBars>
            <c:errDir val="y"/>
            <c:errBarType val="both"/>
            <c:errValType val="cust"/>
            <c:noEndCap val="0"/>
            <c:plus>
              <c:numRef>
                <c:f>'by participant'!$N$33:$V$33</c:f>
                <c:numCache>
                  <c:formatCode>General</c:formatCode>
                  <c:ptCount val="9"/>
                  <c:pt idx="0">
                    <c:v>3.675289485323924</c:v>
                  </c:pt>
                  <c:pt idx="1">
                    <c:v>4.0460506480721143</c:v>
                  </c:pt>
                  <c:pt idx="2">
                    <c:v>4.3200973246954044</c:v>
                  </c:pt>
                  <c:pt idx="3">
                    <c:v>4.5911749867283493</c:v>
                  </c:pt>
                  <c:pt idx="4">
                    <c:v>5.0268561516692447</c:v>
                  </c:pt>
                  <c:pt idx="5">
                    <c:v>5.1474247367014678</c:v>
                  </c:pt>
                  <c:pt idx="6">
                    <c:v>5.5337530215410329</c:v>
                  </c:pt>
                  <c:pt idx="7">
                    <c:v>5.8063945473934</c:v>
                  </c:pt>
                  <c:pt idx="8">
                    <c:v>6.1089732713851435</c:v>
                  </c:pt>
                </c:numCache>
              </c:numRef>
            </c:plus>
            <c:minus>
              <c:numRef>
                <c:f>'by participant'!$N$33:$V$33</c:f>
                <c:numCache>
                  <c:formatCode>General</c:formatCode>
                  <c:ptCount val="9"/>
                  <c:pt idx="0">
                    <c:v>3.675289485323924</c:v>
                  </c:pt>
                  <c:pt idx="1">
                    <c:v>4.0460506480721143</c:v>
                  </c:pt>
                  <c:pt idx="2">
                    <c:v>4.3200973246954044</c:v>
                  </c:pt>
                  <c:pt idx="3">
                    <c:v>4.5911749867283493</c:v>
                  </c:pt>
                  <c:pt idx="4">
                    <c:v>5.0268561516692447</c:v>
                  </c:pt>
                  <c:pt idx="5">
                    <c:v>5.1474247367014678</c:v>
                  </c:pt>
                  <c:pt idx="6">
                    <c:v>5.5337530215410329</c:v>
                  </c:pt>
                  <c:pt idx="7">
                    <c:v>5.8063945473934</c:v>
                  </c:pt>
                  <c:pt idx="8">
                    <c:v>6.1089732713851435</c:v>
                  </c:pt>
                </c:numCache>
              </c:numRef>
            </c:minus>
            <c:spPr>
              <a:noFill/>
              <a:ln w="9525" cap="flat" cmpd="sng" algn="ctr">
                <a:solidFill>
                  <a:schemeClr val="bg1">
                    <a:lumMod val="50000"/>
                  </a:schemeClr>
                </a:solidFill>
                <a:round/>
              </a:ln>
              <a:effectLst/>
            </c:spPr>
          </c:errBars>
          <c:xVal>
            <c:numRef>
              <c:f>'by participant'!$N$29:$V$29</c:f>
              <c:numCache>
                <c:formatCode>General</c:formatCode>
                <c:ptCount val="9"/>
                <c:pt idx="0">
                  <c:v>-4</c:v>
                </c:pt>
                <c:pt idx="1">
                  <c:v>-3</c:v>
                </c:pt>
                <c:pt idx="2">
                  <c:v>-2</c:v>
                </c:pt>
                <c:pt idx="3">
                  <c:v>-1</c:v>
                </c:pt>
                <c:pt idx="4">
                  <c:v>0</c:v>
                </c:pt>
                <c:pt idx="5">
                  <c:v>1</c:v>
                </c:pt>
                <c:pt idx="6">
                  <c:v>2</c:v>
                </c:pt>
                <c:pt idx="7">
                  <c:v>3</c:v>
                </c:pt>
                <c:pt idx="8">
                  <c:v>4</c:v>
                </c:pt>
              </c:numCache>
            </c:numRef>
          </c:xVal>
          <c:yVal>
            <c:numRef>
              <c:f>'by participant'!$N$30:$V$30</c:f>
              <c:numCache>
                <c:formatCode>General</c:formatCode>
                <c:ptCount val="9"/>
                <c:pt idx="0">
                  <c:v>202.27369702710709</c:v>
                </c:pt>
                <c:pt idx="1">
                  <c:v>214.64854718878732</c:v>
                </c:pt>
                <c:pt idx="2">
                  <c:v>224.10227803064635</c:v>
                </c:pt>
                <c:pt idx="3">
                  <c:v>238.83043079440753</c:v>
                </c:pt>
                <c:pt idx="4">
                  <c:v>251.47792620736931</c:v>
                </c:pt>
                <c:pt idx="5">
                  <c:v>259.94300820689313</c:v>
                </c:pt>
                <c:pt idx="6">
                  <c:v>279.3962254100598</c:v>
                </c:pt>
                <c:pt idx="7">
                  <c:v>295.60912854628714</c:v>
                </c:pt>
                <c:pt idx="8">
                  <c:v>315.78126300620846</c:v>
                </c:pt>
              </c:numCache>
            </c:numRef>
          </c:yVal>
          <c:smooth val="0"/>
          <c:extLst>
            <c:ext xmlns:c16="http://schemas.microsoft.com/office/drawing/2014/chart" uri="{C3380CC4-5D6E-409C-BE32-E72D297353CC}">
              <c16:uniqueId val="{00000001-3AF9-46FE-A05D-82D2AC295203}"/>
            </c:ext>
          </c:extLst>
        </c:ser>
        <c:ser>
          <c:idx val="1"/>
          <c:order val="1"/>
          <c:tx>
            <c:v>Line</c:v>
          </c:tx>
          <c:spPr>
            <a:ln w="25400" cap="rnd">
              <a:noFill/>
              <a:round/>
            </a:ln>
            <a:effectLst/>
          </c:spPr>
          <c:marker>
            <c:symbol val="circle"/>
            <c:size val="5"/>
            <c:spPr>
              <a:solidFill>
                <a:schemeClr val="bg1">
                  <a:lumMod val="75000"/>
                </a:schemeClr>
              </a:solidFill>
              <a:ln w="9525">
                <a:noFill/>
              </a:ln>
              <a:effectLst/>
            </c:spPr>
          </c:marker>
          <c:trendline>
            <c:spPr>
              <a:ln w="12700" cap="rnd">
                <a:solidFill>
                  <a:schemeClr val="bg1">
                    <a:lumMod val="75000"/>
                  </a:schemeClr>
                </a:solidFill>
                <a:prstDash val="solid"/>
              </a:ln>
              <a:effectLst/>
            </c:spPr>
            <c:trendlineType val="linear"/>
            <c:dispRSqr val="0"/>
            <c:dispEq val="0"/>
          </c:trendline>
          <c:errBars>
            <c:errDir val="y"/>
            <c:errBarType val="both"/>
            <c:errValType val="cust"/>
            <c:noEndCap val="0"/>
            <c:plus>
              <c:numRef>
                <c:f>'by participant'!$N$7:$V$7</c:f>
                <c:numCache>
                  <c:formatCode>General</c:formatCode>
                  <c:ptCount val="9"/>
                  <c:pt idx="0">
                    <c:v>5.2953524848355915</c:v>
                  </c:pt>
                  <c:pt idx="1">
                    <c:v>5.301518806470856</c:v>
                  </c:pt>
                  <c:pt idx="2">
                    <c:v>5.3141416580034537</c:v>
                  </c:pt>
                  <c:pt idx="3">
                    <c:v>5.2741713869790487</c:v>
                  </c:pt>
                  <c:pt idx="4">
                    <c:v>5.386216432319392</c:v>
                  </c:pt>
                  <c:pt idx="5">
                    <c:v>5.3700506231975389</c:v>
                  </c:pt>
                  <c:pt idx="6">
                    <c:v>5.3225598997761843</c:v>
                  </c:pt>
                  <c:pt idx="7">
                    <c:v>5.2651352496046897</c:v>
                  </c:pt>
                  <c:pt idx="8">
                    <c:v>5.2207613296133797</c:v>
                  </c:pt>
                </c:numCache>
              </c:numRef>
            </c:plus>
            <c:minus>
              <c:numRef>
                <c:f>'by participant'!$N$7:$V$7</c:f>
                <c:numCache>
                  <c:formatCode>General</c:formatCode>
                  <c:ptCount val="9"/>
                  <c:pt idx="0">
                    <c:v>5.2953524848355915</c:v>
                  </c:pt>
                  <c:pt idx="1">
                    <c:v>5.301518806470856</c:v>
                  </c:pt>
                  <c:pt idx="2">
                    <c:v>5.3141416580034537</c:v>
                  </c:pt>
                  <c:pt idx="3">
                    <c:v>5.2741713869790487</c:v>
                  </c:pt>
                  <c:pt idx="4">
                    <c:v>5.386216432319392</c:v>
                  </c:pt>
                  <c:pt idx="5">
                    <c:v>5.3700506231975389</c:v>
                  </c:pt>
                  <c:pt idx="6">
                    <c:v>5.3225598997761843</c:v>
                  </c:pt>
                  <c:pt idx="7">
                    <c:v>5.2651352496046897</c:v>
                  </c:pt>
                  <c:pt idx="8">
                    <c:v>5.2207613296133797</c:v>
                  </c:pt>
                </c:numCache>
              </c:numRef>
            </c:minus>
            <c:spPr>
              <a:noFill/>
              <a:ln w="9525" cap="flat" cmpd="sng" algn="ctr">
                <a:solidFill>
                  <a:schemeClr val="bg1">
                    <a:lumMod val="50000"/>
                  </a:schemeClr>
                </a:solidFill>
                <a:round/>
              </a:ln>
              <a:effectLst/>
            </c:spPr>
          </c:errBars>
          <c:xVal>
            <c:numRef>
              <c:f>'by participant'!$N$3:$V$3</c:f>
              <c:numCache>
                <c:formatCode>General</c:formatCode>
                <c:ptCount val="9"/>
                <c:pt idx="0">
                  <c:v>-4</c:v>
                </c:pt>
                <c:pt idx="1">
                  <c:v>-3</c:v>
                </c:pt>
                <c:pt idx="2">
                  <c:v>-2</c:v>
                </c:pt>
                <c:pt idx="3">
                  <c:v>-1</c:v>
                </c:pt>
                <c:pt idx="4">
                  <c:v>0</c:v>
                </c:pt>
                <c:pt idx="5">
                  <c:v>1</c:v>
                </c:pt>
                <c:pt idx="6">
                  <c:v>2</c:v>
                </c:pt>
                <c:pt idx="7">
                  <c:v>3</c:v>
                </c:pt>
                <c:pt idx="8">
                  <c:v>4</c:v>
                </c:pt>
              </c:numCache>
            </c:numRef>
          </c:xVal>
          <c:yVal>
            <c:numRef>
              <c:f>'by participant'!$N$4:$V$4</c:f>
              <c:numCache>
                <c:formatCode>General</c:formatCode>
                <c:ptCount val="9"/>
                <c:pt idx="0">
                  <c:v>248.7456929087501</c:v>
                </c:pt>
                <c:pt idx="1">
                  <c:v>250.73045835519656</c:v>
                </c:pt>
                <c:pt idx="2">
                  <c:v>252.99692287786758</c:v>
                </c:pt>
                <c:pt idx="3">
                  <c:v>253.22603519682494</c:v>
                </c:pt>
                <c:pt idx="4">
                  <c:v>253.73022712552503</c:v>
                </c:pt>
                <c:pt idx="5">
                  <c:v>254.34429049326425</c:v>
                </c:pt>
                <c:pt idx="6">
                  <c:v>255.15389771417753</c:v>
                </c:pt>
                <c:pt idx="7">
                  <c:v>257.14137835237943</c:v>
                </c:pt>
                <c:pt idx="8">
                  <c:v>255.81404501621415</c:v>
                </c:pt>
              </c:numCache>
            </c:numRef>
          </c:yVal>
          <c:smooth val="0"/>
          <c:extLst>
            <c:ext xmlns:c16="http://schemas.microsoft.com/office/drawing/2014/chart" uri="{C3380CC4-5D6E-409C-BE32-E72D297353CC}">
              <c16:uniqueId val="{00000003-3AF9-46FE-A05D-82D2AC295203}"/>
            </c:ext>
          </c:extLst>
        </c:ser>
        <c:dLbls>
          <c:showLegendKey val="0"/>
          <c:showVal val="0"/>
          <c:showCatName val="0"/>
          <c:showSerName val="0"/>
          <c:showPercent val="0"/>
          <c:showBubbleSize val="0"/>
        </c:dLbls>
        <c:axId val="1267964176"/>
        <c:axId val="1125094880"/>
      </c:scatterChart>
      <c:valAx>
        <c:axId val="1267964176"/>
        <c:scaling>
          <c:orientation val="minMax"/>
          <c:max val="4"/>
          <c:min val="-4"/>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solidFill>
                    <a:latin typeface="Roboto" panose="02000000000000000000" pitchFamily="2" charset="0"/>
                    <a:ea typeface="Roboto" panose="02000000000000000000" pitchFamily="2" charset="0"/>
                    <a:cs typeface="+mn-cs"/>
                  </a:defRPr>
                </a:pPr>
                <a:r>
                  <a:rPr lang="en-US" sz="1800" baseline="0">
                    <a:solidFill>
                      <a:schemeClr val="tx1"/>
                    </a:solidFill>
                    <a:latin typeface="Roboto" panose="02000000000000000000" pitchFamily="2" charset="0"/>
                    <a:ea typeface="Roboto" panose="02000000000000000000" pitchFamily="2" charset="0"/>
                  </a:rPr>
                  <a:t>Stimulus Height</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1125094880"/>
        <c:crosses val="autoZero"/>
        <c:crossBetween val="midCat"/>
        <c:majorUnit val="1"/>
        <c:minorUnit val="1"/>
      </c:valAx>
      <c:valAx>
        <c:axId val="1125094880"/>
        <c:scaling>
          <c:orientation val="minMax"/>
          <c:max val="325"/>
          <c:min val="17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Roboto" panose="02000000000000000000" pitchFamily="2" charset="0"/>
                    <a:ea typeface="Roboto" panose="02000000000000000000" pitchFamily="2" charset="0"/>
                    <a:cs typeface="+mn-cs"/>
                  </a:defRPr>
                </a:pPr>
                <a:r>
                  <a:rPr lang="en-US" sz="1800">
                    <a:solidFill>
                      <a:schemeClr val="tx1"/>
                    </a:solidFill>
                    <a:latin typeface="Roboto" panose="02000000000000000000" pitchFamily="2" charset="0"/>
                    <a:ea typeface="Roboto" panose="02000000000000000000" pitchFamily="2" charset="0"/>
                  </a:rPr>
                  <a:t>Produced Frequency (Hz)</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1267964176"/>
        <c:crossesAt val="-5"/>
        <c:crossBetween val="midCat"/>
        <c:majorUnit val="25"/>
        <c:minorUnit val="10"/>
      </c:valAx>
      <c:spPr>
        <a:noFill/>
        <a:ln>
          <a:noFill/>
        </a:ln>
        <a:effectLst/>
      </c:spPr>
    </c:plotArea>
    <c:legend>
      <c:legendPos val="r"/>
      <c:legendEntry>
        <c:idx val="2"/>
        <c:delete val="1"/>
      </c:legendEntry>
      <c:legendEntry>
        <c:idx val="3"/>
        <c:delete val="1"/>
      </c:legendEntry>
      <c:layout>
        <c:manualLayout>
          <c:xMode val="edge"/>
          <c:yMode val="edge"/>
          <c:x val="0.81594624890638678"/>
          <c:y val="0.56777405949256343"/>
          <c:w val="0.1524842793088364"/>
          <c:h val="0.22815070194599305"/>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D21009-B56C-47BE-B9CF-50F42DEFF00B}" type="datetimeFigureOut">
              <a:rPr lang="en-US" smtClean="0"/>
              <a:t>10/21/2020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6D9511-49A3-42A3-90D1-C45C055C2802}" type="slidenum">
              <a:rPr lang="en-US" smtClean="0"/>
              <a:t>‹#›</a:t>
            </a:fld>
            <a:endParaRPr lang="en-US"/>
          </a:p>
        </p:txBody>
      </p:sp>
    </p:spTree>
    <p:extLst>
      <p:ext uri="{BB962C8B-B14F-4D97-AF65-F5344CB8AC3E}">
        <p14:creationId xmlns:p14="http://schemas.microsoft.com/office/powerpoint/2010/main" val="1400506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p:cNvGrpSpPr/>
        <p:nvPr/>
      </p:nvGrpSpPr>
      <p:grpSpPr>
        <a:xfrm>
          <a:off x="0" y="0"/>
          <a:ext cx="0" cy="0"/>
          <a:chOff x="0" y="0"/>
          <a:chExt cx="0" cy="0"/>
        </a:xfrm>
      </p:grpSpPr>
      <p:sp>
        <p:nvSpPr>
          <p:cNvPr id="23" name="Google Shape;2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 name="Google Shape;2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60A78-1DEA-6B42-908A-1992369F0D12}"/>
              </a:ext>
            </a:extLst>
          </p:cNvPr>
          <p:cNvSpPr>
            <a:spLocks noGrp="1"/>
          </p:cNvSpPr>
          <p:nvPr>
            <p:ph type="ctrTitle"/>
          </p:nvPr>
        </p:nvSpPr>
        <p:spPr>
          <a:xfrm>
            <a:off x="1143000" y="841772"/>
            <a:ext cx="6858000" cy="1790700"/>
          </a:xfrm>
        </p:spPr>
        <p:txBody>
          <a:bodyPr anchor="b">
            <a:normAutofit/>
          </a:bodyPr>
          <a:lstStyle>
            <a:lvl1pPr algn="ctr">
              <a:defRPr sz="4800" b="1">
                <a:solidFill>
                  <a:schemeClr val="bg1"/>
                </a:solidFill>
                <a:latin typeface="Roboto" panose="02000000000000000000" pitchFamily="2" charset="0"/>
                <a:ea typeface="Roboto" panose="02000000000000000000"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4982A4E2-0078-DF4C-8B01-CF1370D4C65C}"/>
              </a:ext>
            </a:extLst>
          </p:cNvPr>
          <p:cNvSpPr>
            <a:spLocks noGrp="1"/>
          </p:cNvSpPr>
          <p:nvPr>
            <p:ph type="subTitle" idx="1"/>
          </p:nvPr>
        </p:nvSpPr>
        <p:spPr>
          <a:xfrm>
            <a:off x="1143000" y="2701528"/>
            <a:ext cx="6858000" cy="785951"/>
          </a:xfrm>
        </p:spPr>
        <p:txBody>
          <a:bodyPr/>
          <a:lstStyle>
            <a:lvl1pPr marL="0" indent="0" algn="ctr">
              <a:buNone/>
              <a:defRPr sz="1800" b="1">
                <a:solidFill>
                  <a:schemeClr val="bg1"/>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43122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B3C46-1B48-D94D-8FCD-9C27E1B862CD}"/>
              </a:ext>
            </a:extLst>
          </p:cNvPr>
          <p:cNvSpPr>
            <a:spLocks noGrp="1"/>
          </p:cNvSpPr>
          <p:nvPr>
            <p:ph type="title"/>
          </p:nvPr>
        </p:nvSpPr>
        <p:spPr>
          <a:xfrm>
            <a:off x="121920" y="273844"/>
            <a:ext cx="8906256" cy="99417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4593557-5951-5E45-A1B3-ECD437BD63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264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A3247-EE8F-B145-A91F-F54B259CCFD1}"/>
              </a:ext>
            </a:extLst>
          </p:cNvPr>
          <p:cNvSpPr>
            <a:spLocks noGrp="1"/>
          </p:cNvSpPr>
          <p:nvPr>
            <p:ph type="title"/>
          </p:nvPr>
        </p:nvSpPr>
        <p:spPr>
          <a:xfrm>
            <a:off x="687684" y="623085"/>
            <a:ext cx="7945954"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3A8AB21-0070-994A-9A7D-54BD58B1D054}"/>
              </a:ext>
            </a:extLst>
          </p:cNvPr>
          <p:cNvSpPr>
            <a:spLocks noGrp="1"/>
          </p:cNvSpPr>
          <p:nvPr>
            <p:ph type="body" idx="1"/>
          </p:nvPr>
        </p:nvSpPr>
        <p:spPr>
          <a:xfrm>
            <a:off x="687684" y="2782879"/>
            <a:ext cx="7945954"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9639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BDE82-E3FB-954D-A8A0-3218D346CB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9B4080-EC01-0843-9329-2F6080705273}"/>
              </a:ext>
            </a:extLst>
          </p:cNvPr>
          <p:cNvSpPr>
            <a:spLocks noGrp="1"/>
          </p:cNvSpPr>
          <p:nvPr>
            <p:ph sz="half" idx="1"/>
          </p:nvPr>
        </p:nvSpPr>
        <p:spPr>
          <a:xfrm>
            <a:off x="628650" y="1369219"/>
            <a:ext cx="3886200" cy="3053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1E47CF-F4FC-F14B-BF36-EF8914B00593}"/>
              </a:ext>
            </a:extLst>
          </p:cNvPr>
          <p:cNvSpPr>
            <a:spLocks noGrp="1"/>
          </p:cNvSpPr>
          <p:nvPr>
            <p:ph sz="half" idx="2"/>
          </p:nvPr>
        </p:nvSpPr>
        <p:spPr>
          <a:xfrm>
            <a:off x="4629150" y="1369219"/>
            <a:ext cx="3886200" cy="3053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6310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1057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D1280C-E3C4-B947-9F52-3FEE8D03B95A}"/>
              </a:ext>
            </a:extLst>
          </p:cNvPr>
          <p:cNvSpPr>
            <a:spLocks noGrp="1"/>
          </p:cNvSpPr>
          <p:nvPr>
            <p:ph type="title"/>
          </p:nvPr>
        </p:nvSpPr>
        <p:spPr>
          <a:xfrm>
            <a:off x="121920" y="273844"/>
            <a:ext cx="8906256"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8586B94-70AE-A64D-81D4-D93A3A132BD4}"/>
              </a:ext>
            </a:extLst>
          </p:cNvPr>
          <p:cNvSpPr>
            <a:spLocks noGrp="1"/>
          </p:cNvSpPr>
          <p:nvPr>
            <p:ph type="body" idx="1"/>
          </p:nvPr>
        </p:nvSpPr>
        <p:spPr>
          <a:xfrm>
            <a:off x="121920" y="1369219"/>
            <a:ext cx="8906256" cy="30751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0313249"/>
      </p:ext>
    </p:extLst>
  </p:cSld>
  <p:clrMap bg1="lt1" tx1="dk1" bg2="lt2" tx2="dk2" accent1="accent1" accent2="accent2" accent3="accent3" accent4="accent4" accent5="accent5" accent6="accent6" hlink="hlink" folHlink="folHlink"/>
  <p:sldLayoutIdLst>
    <p:sldLayoutId id="2147493497" r:id="rId1"/>
    <p:sldLayoutId id="2147493498" r:id="rId2"/>
    <p:sldLayoutId id="2147493499" r:id="rId3"/>
    <p:sldLayoutId id="2147493500" r:id="rId4"/>
    <p:sldLayoutId id="2147493508" r:id="rId5"/>
  </p:sldLayoutIdLst>
  <p:txStyles>
    <p:titleStyle>
      <a:lvl1pPr algn="l" defTabSz="685800" rtl="0" eaLnBrk="1" latinLnBrk="0" hangingPunct="1">
        <a:lnSpc>
          <a:spcPct val="90000"/>
        </a:lnSpc>
        <a:spcBef>
          <a:spcPct val="0"/>
        </a:spcBef>
        <a:buNone/>
        <a:defRPr sz="3300" b="1" kern="1200">
          <a:solidFill>
            <a:srgbClr val="1E4383"/>
          </a:solidFill>
          <a:latin typeface="Roboto" panose="02000000000000000000" pitchFamily="2" charset="0"/>
          <a:ea typeface="Roboto" panose="02000000000000000000" pitchFamily="2" charset="0"/>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panose="02000000000000000000" pitchFamily="2" charset="0"/>
          <a:ea typeface="Roboto" panose="02000000000000000000"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panose="02000000000000000000" pitchFamily="2" charset="0"/>
          <a:ea typeface="Roboto" panose="02000000000000000000"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audio" Target="../media/media4.flac"/><Relationship Id="rId13" Type="http://schemas.microsoft.com/office/2007/relationships/media" Target="../media/media7.flac"/><Relationship Id="rId18" Type="http://schemas.openxmlformats.org/officeDocument/2006/relationships/audio" Target="../media/media9.flac"/><Relationship Id="rId3" Type="http://schemas.microsoft.com/office/2007/relationships/media" Target="../media/media2.flac"/><Relationship Id="rId21" Type="http://schemas.openxmlformats.org/officeDocument/2006/relationships/audio" Target="../media/audio2.wav"/><Relationship Id="rId7" Type="http://schemas.microsoft.com/office/2007/relationships/media" Target="../media/media4.flac"/><Relationship Id="rId12" Type="http://schemas.openxmlformats.org/officeDocument/2006/relationships/audio" Target="../media/media6.flac"/><Relationship Id="rId17" Type="http://schemas.microsoft.com/office/2007/relationships/media" Target="../media/media9.flac"/><Relationship Id="rId2" Type="http://schemas.openxmlformats.org/officeDocument/2006/relationships/audio" Target="../media/media1.flac"/><Relationship Id="rId16" Type="http://schemas.openxmlformats.org/officeDocument/2006/relationships/audio" Target="../media/media8.flac"/><Relationship Id="rId20" Type="http://schemas.openxmlformats.org/officeDocument/2006/relationships/audio" Target="../media/audio1.wav"/><Relationship Id="rId1" Type="http://schemas.microsoft.com/office/2007/relationships/media" Target="../media/media1.flac"/><Relationship Id="rId6" Type="http://schemas.openxmlformats.org/officeDocument/2006/relationships/audio" Target="../media/media3.flac"/><Relationship Id="rId11" Type="http://schemas.microsoft.com/office/2007/relationships/media" Target="../media/media6.flac"/><Relationship Id="rId5" Type="http://schemas.microsoft.com/office/2007/relationships/media" Target="../media/media3.flac"/><Relationship Id="rId15" Type="http://schemas.microsoft.com/office/2007/relationships/media" Target="../media/media8.flac"/><Relationship Id="rId23" Type="http://schemas.openxmlformats.org/officeDocument/2006/relationships/image" Target="../media/image4.png"/><Relationship Id="rId10" Type="http://schemas.openxmlformats.org/officeDocument/2006/relationships/audio" Target="../media/media5.flac"/><Relationship Id="rId19" Type="http://schemas.openxmlformats.org/officeDocument/2006/relationships/slideLayout" Target="../slideLayouts/slideLayout2.xml"/><Relationship Id="rId4" Type="http://schemas.openxmlformats.org/officeDocument/2006/relationships/audio" Target="../media/media2.flac"/><Relationship Id="rId9" Type="http://schemas.microsoft.com/office/2007/relationships/media" Target="../media/media5.flac"/><Relationship Id="rId14" Type="http://schemas.openxmlformats.org/officeDocument/2006/relationships/audio" Target="../media/media7.flac"/><Relationship Id="rId22"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audio" Target="../media/media4.flac"/><Relationship Id="rId13" Type="http://schemas.microsoft.com/office/2007/relationships/media" Target="../media/media7.flac"/><Relationship Id="rId18" Type="http://schemas.openxmlformats.org/officeDocument/2006/relationships/audio" Target="../media/media9.flac"/><Relationship Id="rId3" Type="http://schemas.microsoft.com/office/2007/relationships/media" Target="../media/media2.flac"/><Relationship Id="rId21" Type="http://schemas.openxmlformats.org/officeDocument/2006/relationships/image" Target="../media/image5.png"/><Relationship Id="rId7" Type="http://schemas.microsoft.com/office/2007/relationships/media" Target="../media/media4.flac"/><Relationship Id="rId12" Type="http://schemas.openxmlformats.org/officeDocument/2006/relationships/audio" Target="../media/media6.flac"/><Relationship Id="rId17" Type="http://schemas.microsoft.com/office/2007/relationships/media" Target="../media/media9.flac"/><Relationship Id="rId2" Type="http://schemas.openxmlformats.org/officeDocument/2006/relationships/audio" Target="../media/media1.flac"/><Relationship Id="rId16" Type="http://schemas.openxmlformats.org/officeDocument/2006/relationships/audio" Target="../media/media8.flac"/><Relationship Id="rId20" Type="http://schemas.openxmlformats.org/officeDocument/2006/relationships/image" Target="../media/image4.png"/><Relationship Id="rId1" Type="http://schemas.microsoft.com/office/2007/relationships/media" Target="../media/media1.flac"/><Relationship Id="rId6" Type="http://schemas.openxmlformats.org/officeDocument/2006/relationships/audio" Target="../media/media3.flac"/><Relationship Id="rId11" Type="http://schemas.microsoft.com/office/2007/relationships/media" Target="../media/media6.flac"/><Relationship Id="rId5" Type="http://schemas.microsoft.com/office/2007/relationships/media" Target="../media/media3.flac"/><Relationship Id="rId15" Type="http://schemas.microsoft.com/office/2007/relationships/media" Target="../media/media8.flac"/><Relationship Id="rId10" Type="http://schemas.openxmlformats.org/officeDocument/2006/relationships/audio" Target="../media/media5.flac"/><Relationship Id="rId19" Type="http://schemas.openxmlformats.org/officeDocument/2006/relationships/slideLayout" Target="../slideLayouts/slideLayout2.xml"/><Relationship Id="rId4" Type="http://schemas.openxmlformats.org/officeDocument/2006/relationships/audio" Target="../media/media2.flac"/><Relationship Id="rId9" Type="http://schemas.microsoft.com/office/2007/relationships/media" Target="../media/media5.flac"/><Relationship Id="rId14" Type="http://schemas.openxmlformats.org/officeDocument/2006/relationships/audio" Target="../media/media7.flac"/></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sp>
        <p:nvSpPr>
          <p:cNvPr id="26" name="Google Shape;26;p1"/>
          <p:cNvSpPr txBox="1">
            <a:spLocks noGrp="1"/>
          </p:cNvSpPr>
          <p:nvPr>
            <p:ph type="ctrTitle"/>
          </p:nvPr>
        </p:nvSpPr>
        <p:spPr>
          <a:xfrm>
            <a:off x="469169" y="574507"/>
            <a:ext cx="8220025" cy="924791"/>
          </a:xfrm>
          <a:prstGeom prst="rect">
            <a:avLst/>
          </a:prstGeom>
          <a:noFill/>
          <a:ln>
            <a:noFill/>
          </a:ln>
        </p:spPr>
        <p:txBody>
          <a:bodyPr spcFirstLastPara="1" wrap="square" lIns="91425" tIns="45700" rIns="91425" bIns="45700" anchor="b" anchorCtr="0">
            <a:noAutofit/>
          </a:bodyPr>
          <a:lstStyle/>
          <a:p>
            <a:pPr lvl="0"/>
            <a:r>
              <a:rPr lang="en-US" sz="2800" dirty="0">
                <a:latin typeface="Roboto" panose="02000000000000000000" pitchFamily="2" charset="0"/>
                <a:ea typeface="Roboto" panose="02000000000000000000" pitchFamily="2" charset="0"/>
              </a:rPr>
              <a:t>Vocal production as a measure of</a:t>
            </a:r>
            <a:br>
              <a:rPr lang="en-US" sz="2800" dirty="0">
                <a:latin typeface="Roboto" panose="02000000000000000000" pitchFamily="2" charset="0"/>
                <a:ea typeface="Roboto" panose="02000000000000000000" pitchFamily="2" charset="0"/>
              </a:rPr>
            </a:br>
            <a:r>
              <a:rPr lang="en-US" sz="2800" dirty="0">
                <a:latin typeface="Roboto" panose="02000000000000000000" pitchFamily="2" charset="0"/>
                <a:ea typeface="Roboto" panose="02000000000000000000" pitchFamily="2" charset="0"/>
              </a:rPr>
              <a:t>linguistic associations between space and pitch</a:t>
            </a:r>
            <a:endParaRPr sz="2800" dirty="0">
              <a:latin typeface="Roboto" panose="02000000000000000000" pitchFamily="2" charset="0"/>
              <a:ea typeface="Roboto" panose="02000000000000000000" pitchFamily="2" charset="0"/>
            </a:endParaRPr>
          </a:p>
        </p:txBody>
      </p:sp>
      <p:sp>
        <p:nvSpPr>
          <p:cNvPr id="27" name="Google Shape;27;p1"/>
          <p:cNvSpPr txBox="1">
            <a:spLocks noGrp="1"/>
          </p:cNvSpPr>
          <p:nvPr>
            <p:ph type="subTitle" idx="1"/>
          </p:nvPr>
        </p:nvSpPr>
        <p:spPr>
          <a:xfrm>
            <a:off x="908733" y="2260766"/>
            <a:ext cx="3663267" cy="672934"/>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lt1"/>
              </a:buClr>
              <a:buSzPts val="1800"/>
              <a:buNone/>
            </a:pPr>
            <a:r>
              <a:rPr lang="en-US" dirty="0">
                <a:solidFill>
                  <a:schemeClr val="bg1">
                    <a:lumMod val="95000"/>
                  </a:schemeClr>
                </a:solidFill>
                <a:latin typeface="Roboto" panose="02000000000000000000" pitchFamily="2" charset="0"/>
                <a:ea typeface="Roboto" panose="02000000000000000000" pitchFamily="2" charset="0"/>
              </a:rPr>
              <a:t>James Mantell &amp; Rachel Steelman</a:t>
            </a:r>
          </a:p>
          <a:p>
            <a:pPr marL="0" lvl="0" indent="0" algn="l" rtl="0">
              <a:lnSpc>
                <a:spcPct val="90000"/>
              </a:lnSpc>
              <a:spcBef>
                <a:spcPts val="0"/>
              </a:spcBef>
              <a:spcAft>
                <a:spcPts val="0"/>
              </a:spcAft>
              <a:buClr>
                <a:schemeClr val="lt1"/>
              </a:buClr>
              <a:buSzPts val="1800"/>
              <a:buNone/>
            </a:pPr>
            <a:endParaRPr lang="en-US" sz="1500" b="0" dirty="0">
              <a:solidFill>
                <a:schemeClr val="bg1">
                  <a:lumMod val="95000"/>
                </a:schemeClr>
              </a:solidFill>
            </a:endParaRPr>
          </a:p>
          <a:p>
            <a:pPr marL="0" lvl="0" indent="0" algn="l" rtl="0">
              <a:lnSpc>
                <a:spcPct val="90000"/>
              </a:lnSpc>
              <a:spcBef>
                <a:spcPts val="0"/>
              </a:spcBef>
              <a:spcAft>
                <a:spcPts val="0"/>
              </a:spcAft>
              <a:buClr>
                <a:schemeClr val="lt1"/>
              </a:buClr>
              <a:buSzPts val="1800"/>
              <a:buNone/>
            </a:pPr>
            <a:r>
              <a:rPr lang="en-US" sz="1500" b="0" dirty="0">
                <a:solidFill>
                  <a:schemeClr val="bg1">
                    <a:lumMod val="95000"/>
                  </a:schemeClr>
                </a:solidFill>
              </a:rPr>
              <a:t>email: jtmantell@smcm.edu</a:t>
            </a:r>
            <a:endParaRPr lang="en-US" sz="1500" b="0" dirty="0">
              <a:solidFill>
                <a:schemeClr val="bg1">
                  <a:lumMod val="95000"/>
                </a:schemeClr>
              </a:solidFill>
              <a:latin typeface="Roboto" panose="02000000000000000000" pitchFamily="2" charset="0"/>
              <a:ea typeface="Roboto" panose="02000000000000000000" pitchFamily="2" charset="0"/>
            </a:endParaRPr>
          </a:p>
        </p:txBody>
      </p:sp>
      <p:pic>
        <p:nvPicPr>
          <p:cNvPr id="7" name="Picture 6">
            <a:extLst>
              <a:ext uri="{FF2B5EF4-FFF2-40B4-BE49-F238E27FC236}">
                <a16:creationId xmlns:a16="http://schemas.microsoft.com/office/drawing/2014/main" id="{902CBA7D-62DF-41FA-AC94-91935D58E7C7}"/>
              </a:ext>
            </a:extLst>
          </p:cNvPr>
          <p:cNvPicPr>
            <a:picLocks noChangeAspect="1"/>
          </p:cNvPicPr>
          <p:nvPr/>
        </p:nvPicPr>
        <p:blipFill>
          <a:blip r:embed="rId3"/>
          <a:stretch>
            <a:fillRect/>
          </a:stretch>
        </p:blipFill>
        <p:spPr>
          <a:xfrm>
            <a:off x="4102832" y="532513"/>
            <a:ext cx="4653386" cy="359579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CDB50-0FEB-496D-BB81-161EB63890D1}"/>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4C745D1A-A393-4E56-B6B6-2DFE8F4ACF10}"/>
              </a:ext>
            </a:extLst>
          </p:cNvPr>
          <p:cNvSpPr>
            <a:spLocks noGrp="1"/>
          </p:cNvSpPr>
          <p:nvPr>
            <p:ph idx="1"/>
          </p:nvPr>
        </p:nvSpPr>
        <p:spPr/>
        <p:txBody>
          <a:bodyPr/>
          <a:lstStyle/>
          <a:p>
            <a:endParaRPr lang="en-US" dirty="0"/>
          </a:p>
        </p:txBody>
      </p:sp>
      <p:graphicFrame>
        <p:nvGraphicFramePr>
          <p:cNvPr id="6" name="Chart 5">
            <a:extLst>
              <a:ext uri="{FF2B5EF4-FFF2-40B4-BE49-F238E27FC236}">
                <a16:creationId xmlns:a16="http://schemas.microsoft.com/office/drawing/2014/main" id="{7099B47B-8737-4C72-ADB8-8614FC6CC466}"/>
              </a:ext>
            </a:extLst>
          </p:cNvPr>
          <p:cNvGraphicFramePr>
            <a:graphicFrameLocks/>
          </p:cNvGraphicFramePr>
          <p:nvPr/>
        </p:nvGraphicFramePr>
        <p:xfrm>
          <a:off x="914400" y="285750"/>
          <a:ext cx="7315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8561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88174-D294-4FEB-9CE2-60097504CC10}"/>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E957FF9F-BF3A-47AF-8A99-092E6DF834A8}"/>
              </a:ext>
            </a:extLst>
          </p:cNvPr>
          <p:cNvSpPr>
            <a:spLocks noGrp="1"/>
          </p:cNvSpPr>
          <p:nvPr>
            <p:ph idx="1"/>
          </p:nvPr>
        </p:nvSpPr>
        <p:spPr/>
        <p:txBody>
          <a:bodyPr>
            <a:normAutofit fontScale="85000" lnSpcReduction="10000"/>
          </a:bodyPr>
          <a:lstStyle/>
          <a:p>
            <a:r>
              <a:rPr lang="en-US" dirty="0"/>
              <a:t>People associate linguistic labels with perceptual experiences and these associations might influence psychological processing</a:t>
            </a:r>
          </a:p>
          <a:p>
            <a:r>
              <a:rPr lang="en-US" b="1" dirty="0"/>
              <a:t>Prior work: </a:t>
            </a:r>
            <a:r>
              <a:rPr lang="en-US" dirty="0" err="1"/>
              <a:t>Dolscheid</a:t>
            </a:r>
            <a:r>
              <a:rPr lang="en-US" dirty="0"/>
              <a:t> et al. (2013)</a:t>
            </a:r>
            <a:r>
              <a:rPr lang="en-US" baseline="30000" dirty="0"/>
              <a:t>1</a:t>
            </a:r>
            <a:r>
              <a:rPr lang="en-US" dirty="0"/>
              <a:t> found that spatial-pitch associations affected performance within a nonlinguistic task</a:t>
            </a:r>
          </a:p>
          <a:p>
            <a:pPr lvl="1"/>
            <a:r>
              <a:rPr lang="en-US" dirty="0"/>
              <a:t>They tested participants who natively spoke Dutch or Farsi; these language groups endorse different spatial-pitch associations</a:t>
            </a:r>
          </a:p>
          <a:p>
            <a:pPr lvl="2"/>
            <a:r>
              <a:rPr lang="en-US" dirty="0"/>
              <a:t>Dutch talkers (like English talkers) associate pitch with a spatial height metaphor (low/high)</a:t>
            </a:r>
          </a:p>
          <a:p>
            <a:pPr lvl="2"/>
            <a:r>
              <a:rPr lang="en-US" dirty="0"/>
              <a:t>Farsi talkers associate pitch with a spatial thickness metaphor (thin/thick)</a:t>
            </a:r>
          </a:p>
          <a:p>
            <a:pPr lvl="1"/>
            <a:r>
              <a:rPr lang="en-US" dirty="0"/>
              <a:t>In a pitch matching task, Dutch, but not Farsi, participants’ pitch production was influenced by visual line height (and vice versa for line thickness)</a:t>
            </a:r>
          </a:p>
          <a:p>
            <a:r>
              <a:rPr lang="en-US" b="1" dirty="0"/>
              <a:t>Current work:</a:t>
            </a:r>
            <a:r>
              <a:rPr lang="en-US" dirty="0"/>
              <a:t> preregistered systematic replication with a single language sample</a:t>
            </a:r>
          </a:p>
          <a:p>
            <a:r>
              <a:rPr lang="en-US" b="1" dirty="0"/>
              <a:t>Prediction</a:t>
            </a:r>
            <a:r>
              <a:rPr lang="en-US" dirty="0"/>
              <a:t>: </a:t>
            </a:r>
            <a:r>
              <a:rPr lang="en-US" sz="1900" dirty="0"/>
              <a:t>produced pitch will positively relate to height of auditory and visual stimuli</a:t>
            </a:r>
          </a:p>
          <a:p>
            <a:endParaRPr lang="en-US" dirty="0"/>
          </a:p>
        </p:txBody>
      </p:sp>
    </p:spTree>
    <p:extLst>
      <p:ext uri="{BB962C8B-B14F-4D97-AF65-F5344CB8AC3E}">
        <p14:creationId xmlns:p14="http://schemas.microsoft.com/office/powerpoint/2010/main" val="43963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33A0A-D6C8-4916-AD14-534083EAA5DE}"/>
              </a:ext>
            </a:extLst>
          </p:cNvPr>
          <p:cNvSpPr>
            <a:spLocks noGrp="1"/>
          </p:cNvSpPr>
          <p:nvPr>
            <p:ph type="title"/>
          </p:nvPr>
        </p:nvSpPr>
        <p:spPr/>
        <p:txBody>
          <a:bodyPr/>
          <a:lstStyle/>
          <a:p>
            <a:r>
              <a:rPr lang="en-US" dirty="0"/>
              <a:t>Method</a:t>
            </a:r>
          </a:p>
        </p:txBody>
      </p:sp>
      <p:sp>
        <p:nvSpPr>
          <p:cNvPr id="3" name="Content Placeholder 2">
            <a:extLst>
              <a:ext uri="{FF2B5EF4-FFF2-40B4-BE49-F238E27FC236}">
                <a16:creationId xmlns:a16="http://schemas.microsoft.com/office/drawing/2014/main" id="{427F88BD-8B7A-43AC-B9E5-3F188456BEC2}"/>
              </a:ext>
            </a:extLst>
          </p:cNvPr>
          <p:cNvSpPr>
            <a:spLocks noGrp="1"/>
          </p:cNvSpPr>
          <p:nvPr>
            <p:ph idx="1"/>
          </p:nvPr>
        </p:nvSpPr>
        <p:spPr>
          <a:xfrm>
            <a:off x="121920" y="1033273"/>
            <a:ext cx="5427081" cy="1456885"/>
          </a:xfrm>
        </p:spPr>
        <p:txBody>
          <a:bodyPr>
            <a:normAutofit fontScale="70000" lnSpcReduction="20000"/>
          </a:bodyPr>
          <a:lstStyle/>
          <a:p>
            <a:pPr marL="114300" indent="-114300"/>
            <a:r>
              <a:rPr lang="en-US" dirty="0"/>
              <a:t>Power analysis based on prior effect sizes</a:t>
            </a:r>
            <a:r>
              <a:rPr lang="en-US" baseline="30000" dirty="0"/>
              <a:t>1</a:t>
            </a:r>
          </a:p>
          <a:p>
            <a:pPr marL="114300" indent="-114300"/>
            <a:r>
              <a:rPr lang="en-US" b="1" dirty="0"/>
              <a:t>Participants: </a:t>
            </a:r>
            <a:r>
              <a:rPr lang="en-US" dirty="0"/>
              <a:t>43 USA college students</a:t>
            </a:r>
          </a:p>
          <a:p>
            <a:pPr marL="457200" lvl="1" indent="-114300"/>
            <a:r>
              <a:rPr lang="en-US" dirty="0"/>
              <a:t>58% female; 93% native English talkers</a:t>
            </a:r>
          </a:p>
          <a:p>
            <a:pPr marL="114300" indent="-114300"/>
            <a:r>
              <a:rPr lang="en-US" dirty="0"/>
              <a:t>Stimulus presentation and vocal recording via PsychoPy</a:t>
            </a:r>
            <a:r>
              <a:rPr lang="en-US" baseline="30000" dirty="0"/>
              <a:t>2</a:t>
            </a:r>
          </a:p>
          <a:p>
            <a:pPr marL="114300" indent="-114300"/>
            <a:r>
              <a:rPr lang="en-US" b="1" dirty="0"/>
              <a:t>Procedure: </a:t>
            </a:r>
            <a:r>
              <a:rPr lang="en-US" dirty="0"/>
              <a:t>listen and vocally imitate the pitch</a:t>
            </a:r>
          </a:p>
        </p:txBody>
      </p:sp>
      <p:sp>
        <p:nvSpPr>
          <p:cNvPr id="5" name="Rectangle 4">
            <a:extLst>
              <a:ext uri="{FF2B5EF4-FFF2-40B4-BE49-F238E27FC236}">
                <a16:creationId xmlns:a16="http://schemas.microsoft.com/office/drawing/2014/main" id="{4110DD4B-70B6-4F27-80CF-536A127A384B}"/>
              </a:ext>
            </a:extLst>
          </p:cNvPr>
          <p:cNvSpPr/>
          <p:nvPr/>
        </p:nvSpPr>
        <p:spPr>
          <a:xfrm>
            <a:off x="5982577" y="78094"/>
            <a:ext cx="3035808" cy="1709928"/>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0C36927A-10A8-49C2-A927-509B668F11FC}"/>
              </a:ext>
            </a:extLst>
          </p:cNvPr>
          <p:cNvGrpSpPr/>
          <p:nvPr/>
        </p:nvGrpSpPr>
        <p:grpSpPr>
          <a:xfrm>
            <a:off x="5982577" y="78094"/>
            <a:ext cx="3035808" cy="1709928"/>
            <a:chOff x="3184026" y="1725999"/>
            <a:chExt cx="3035808" cy="1709928"/>
          </a:xfrm>
        </p:grpSpPr>
        <p:sp>
          <p:nvSpPr>
            <p:cNvPr id="7" name="Rectangle 6">
              <a:extLst>
                <a:ext uri="{FF2B5EF4-FFF2-40B4-BE49-F238E27FC236}">
                  <a16:creationId xmlns:a16="http://schemas.microsoft.com/office/drawing/2014/main" id="{3337488A-D319-4BF5-84AF-F934CFC0636A}"/>
                </a:ext>
              </a:extLst>
            </p:cNvPr>
            <p:cNvSpPr/>
            <p:nvPr/>
          </p:nvSpPr>
          <p:spPr>
            <a:xfrm>
              <a:off x="3184026" y="1725999"/>
              <a:ext cx="3035808" cy="1709928"/>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47421C22-5A2F-4A17-ACF4-1163B1DFF260}"/>
                </a:ext>
              </a:extLst>
            </p:cNvPr>
            <p:cNvCxnSpPr>
              <a:cxnSpLocks/>
            </p:cNvCxnSpPr>
            <p:nvPr/>
          </p:nvCxnSpPr>
          <p:spPr>
            <a:xfrm flipV="1">
              <a:off x="4180573" y="1900160"/>
              <a:ext cx="1042590" cy="1"/>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019B539-96F8-405B-A859-52C58A52036D}"/>
                </a:ext>
              </a:extLst>
            </p:cNvPr>
            <p:cNvCxnSpPr>
              <a:cxnSpLocks/>
              <a:stCxn id="7" idx="2"/>
              <a:endCxn id="7" idx="0"/>
            </p:cNvCxnSpPr>
            <p:nvPr/>
          </p:nvCxnSpPr>
          <p:spPr>
            <a:xfrm flipV="1">
              <a:off x="4701930" y="1725999"/>
              <a:ext cx="0" cy="170992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73ACDB31-A0A3-4E3C-A258-DB4F88884A73}"/>
              </a:ext>
            </a:extLst>
          </p:cNvPr>
          <p:cNvGrpSpPr/>
          <p:nvPr/>
        </p:nvGrpSpPr>
        <p:grpSpPr>
          <a:xfrm>
            <a:off x="5992368" y="78094"/>
            <a:ext cx="3035808" cy="1709928"/>
            <a:chOff x="5788743" y="1348047"/>
            <a:chExt cx="3035808" cy="1709928"/>
          </a:xfrm>
        </p:grpSpPr>
        <p:sp>
          <p:nvSpPr>
            <p:cNvPr id="11" name="Rectangle 10">
              <a:extLst>
                <a:ext uri="{FF2B5EF4-FFF2-40B4-BE49-F238E27FC236}">
                  <a16:creationId xmlns:a16="http://schemas.microsoft.com/office/drawing/2014/main" id="{1DA607F8-8C5D-4C6B-895B-31890A341F6A}"/>
                </a:ext>
              </a:extLst>
            </p:cNvPr>
            <p:cNvSpPr/>
            <p:nvPr/>
          </p:nvSpPr>
          <p:spPr>
            <a:xfrm>
              <a:off x="5788743" y="1348047"/>
              <a:ext cx="3035808" cy="1709928"/>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55A6712-5EC1-4EAD-BD1B-CB6CD2EBEACC}"/>
                </a:ext>
              </a:extLst>
            </p:cNvPr>
            <p:cNvPicPr>
              <a:picLocks noChangeAspect="1"/>
            </p:cNvPicPr>
            <p:nvPr/>
          </p:nvPicPr>
          <p:blipFill>
            <a:blip r:embed="rId4"/>
            <a:stretch>
              <a:fillRect/>
            </a:stretch>
          </p:blipFill>
          <p:spPr>
            <a:xfrm>
              <a:off x="6973830" y="1871745"/>
              <a:ext cx="665635" cy="665635"/>
            </a:xfrm>
            <a:prstGeom prst="rect">
              <a:avLst/>
            </a:prstGeom>
          </p:spPr>
        </p:pic>
      </p:grpSp>
      <p:sp>
        <p:nvSpPr>
          <p:cNvPr id="13" name="Rectangle 12">
            <a:extLst>
              <a:ext uri="{FF2B5EF4-FFF2-40B4-BE49-F238E27FC236}">
                <a16:creationId xmlns:a16="http://schemas.microsoft.com/office/drawing/2014/main" id="{F12198F0-CB70-4BE7-8AF6-A4E784538200}"/>
              </a:ext>
            </a:extLst>
          </p:cNvPr>
          <p:cNvSpPr/>
          <p:nvPr/>
        </p:nvSpPr>
        <p:spPr>
          <a:xfrm>
            <a:off x="5997263" y="2500515"/>
            <a:ext cx="3035808" cy="1709928"/>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226481A-B84B-4530-BAE9-5D72DD4903EA}"/>
              </a:ext>
            </a:extLst>
          </p:cNvPr>
          <p:cNvGrpSpPr/>
          <p:nvPr/>
        </p:nvGrpSpPr>
        <p:grpSpPr>
          <a:xfrm>
            <a:off x="5997263" y="2500515"/>
            <a:ext cx="3035808" cy="1709928"/>
            <a:chOff x="3184026" y="1725999"/>
            <a:chExt cx="3035808" cy="1709928"/>
          </a:xfrm>
        </p:grpSpPr>
        <p:sp>
          <p:nvSpPr>
            <p:cNvPr id="15" name="Rectangle 14">
              <a:extLst>
                <a:ext uri="{FF2B5EF4-FFF2-40B4-BE49-F238E27FC236}">
                  <a16:creationId xmlns:a16="http://schemas.microsoft.com/office/drawing/2014/main" id="{99CC0A62-3B8D-47F3-85D0-B5763CA1E4DA}"/>
                </a:ext>
              </a:extLst>
            </p:cNvPr>
            <p:cNvSpPr/>
            <p:nvPr/>
          </p:nvSpPr>
          <p:spPr>
            <a:xfrm>
              <a:off x="3184026" y="1725999"/>
              <a:ext cx="3035808" cy="1709928"/>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41D78BF3-B17C-415A-8C1E-790809933F6F}"/>
                </a:ext>
              </a:extLst>
            </p:cNvPr>
            <p:cNvCxnSpPr>
              <a:cxnSpLocks/>
            </p:cNvCxnSpPr>
            <p:nvPr/>
          </p:nvCxnSpPr>
          <p:spPr>
            <a:xfrm flipV="1">
              <a:off x="4175740" y="2920157"/>
              <a:ext cx="1042590" cy="1"/>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D963CED-A2F6-4826-9301-B2ADFCDF583C}"/>
                </a:ext>
              </a:extLst>
            </p:cNvPr>
            <p:cNvCxnSpPr>
              <a:cxnSpLocks/>
              <a:stCxn id="15" idx="2"/>
              <a:endCxn id="15" idx="0"/>
            </p:cNvCxnSpPr>
            <p:nvPr/>
          </p:nvCxnSpPr>
          <p:spPr>
            <a:xfrm flipV="1">
              <a:off x="4701930" y="1725999"/>
              <a:ext cx="0" cy="170992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50D68803-4730-4DDA-82FF-45F866AC470E}"/>
              </a:ext>
            </a:extLst>
          </p:cNvPr>
          <p:cNvGrpSpPr/>
          <p:nvPr/>
        </p:nvGrpSpPr>
        <p:grpSpPr>
          <a:xfrm>
            <a:off x="5992368" y="2500515"/>
            <a:ext cx="3035808" cy="1709928"/>
            <a:chOff x="3185561" y="1725999"/>
            <a:chExt cx="3035808" cy="1709928"/>
          </a:xfrm>
        </p:grpSpPr>
        <p:sp>
          <p:nvSpPr>
            <p:cNvPr id="19" name="Rectangle 18">
              <a:extLst>
                <a:ext uri="{FF2B5EF4-FFF2-40B4-BE49-F238E27FC236}">
                  <a16:creationId xmlns:a16="http://schemas.microsoft.com/office/drawing/2014/main" id="{5E0DB3F0-30CA-4793-8151-A71439BDEC03}"/>
                </a:ext>
              </a:extLst>
            </p:cNvPr>
            <p:cNvSpPr/>
            <p:nvPr/>
          </p:nvSpPr>
          <p:spPr>
            <a:xfrm>
              <a:off x="3185561" y="1725999"/>
              <a:ext cx="3035808" cy="1709928"/>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A7F5FFD9-6D20-4F37-9314-AD54D4AC51D5}"/>
                </a:ext>
              </a:extLst>
            </p:cNvPr>
            <p:cNvPicPr>
              <a:picLocks noChangeAspect="1"/>
            </p:cNvPicPr>
            <p:nvPr/>
          </p:nvPicPr>
          <p:blipFill>
            <a:blip r:embed="rId4"/>
            <a:stretch>
              <a:fillRect/>
            </a:stretch>
          </p:blipFill>
          <p:spPr>
            <a:xfrm>
              <a:off x="4370648" y="2255793"/>
              <a:ext cx="665635" cy="665635"/>
            </a:xfrm>
            <a:prstGeom prst="rect">
              <a:avLst/>
            </a:prstGeom>
          </p:spPr>
        </p:pic>
      </p:grpSp>
      <p:sp>
        <p:nvSpPr>
          <p:cNvPr id="21" name="TextBox 20">
            <a:extLst>
              <a:ext uri="{FF2B5EF4-FFF2-40B4-BE49-F238E27FC236}">
                <a16:creationId xmlns:a16="http://schemas.microsoft.com/office/drawing/2014/main" id="{FB8A920C-9117-461D-A623-2A628BB50D69}"/>
              </a:ext>
            </a:extLst>
          </p:cNvPr>
          <p:cNvSpPr txBox="1"/>
          <p:nvPr/>
        </p:nvSpPr>
        <p:spPr>
          <a:xfrm>
            <a:off x="6821449" y="1780889"/>
            <a:ext cx="1358064" cy="307777"/>
          </a:xfrm>
          <a:prstGeom prst="rect">
            <a:avLst/>
          </a:prstGeom>
          <a:noFill/>
        </p:spPr>
        <p:txBody>
          <a:bodyPr wrap="none" rtlCol="0">
            <a:spAutoFit/>
          </a:bodyPr>
          <a:lstStyle/>
          <a:p>
            <a:r>
              <a:rPr lang="en-US" sz="1400" dirty="0">
                <a:latin typeface="Roboto" panose="02000000000000000000" pitchFamily="2" charset="0"/>
                <a:ea typeface="Roboto" panose="02000000000000000000" pitchFamily="2" charset="0"/>
              </a:rPr>
              <a:t>example trial 1</a:t>
            </a:r>
          </a:p>
        </p:txBody>
      </p:sp>
      <p:sp>
        <p:nvSpPr>
          <p:cNvPr id="22" name="TextBox 21">
            <a:extLst>
              <a:ext uri="{FF2B5EF4-FFF2-40B4-BE49-F238E27FC236}">
                <a16:creationId xmlns:a16="http://schemas.microsoft.com/office/drawing/2014/main" id="{815BA2F0-C5C2-4927-9075-0032761F5B66}"/>
              </a:ext>
            </a:extLst>
          </p:cNvPr>
          <p:cNvSpPr txBox="1"/>
          <p:nvPr/>
        </p:nvSpPr>
        <p:spPr>
          <a:xfrm>
            <a:off x="6836197" y="4205492"/>
            <a:ext cx="1358064" cy="307777"/>
          </a:xfrm>
          <a:prstGeom prst="rect">
            <a:avLst/>
          </a:prstGeom>
          <a:noFill/>
        </p:spPr>
        <p:txBody>
          <a:bodyPr wrap="none" rtlCol="0">
            <a:spAutoFit/>
          </a:bodyPr>
          <a:lstStyle/>
          <a:p>
            <a:r>
              <a:rPr lang="en-US" sz="1400" dirty="0">
                <a:latin typeface="Roboto" panose="02000000000000000000" pitchFamily="2" charset="0"/>
                <a:ea typeface="Roboto" panose="02000000000000000000" pitchFamily="2" charset="0"/>
              </a:rPr>
              <a:t>example trial 2</a:t>
            </a:r>
          </a:p>
        </p:txBody>
      </p:sp>
      <p:sp>
        <p:nvSpPr>
          <p:cNvPr id="24" name="Rectangle 23">
            <a:extLst>
              <a:ext uri="{FF2B5EF4-FFF2-40B4-BE49-F238E27FC236}">
                <a16:creationId xmlns:a16="http://schemas.microsoft.com/office/drawing/2014/main" id="{E4F6B504-D4EB-4037-AD33-DC083E43C337}"/>
              </a:ext>
            </a:extLst>
          </p:cNvPr>
          <p:cNvSpPr/>
          <p:nvPr/>
        </p:nvSpPr>
        <p:spPr>
          <a:xfrm>
            <a:off x="382650" y="2495564"/>
            <a:ext cx="3035808" cy="1709928"/>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EF344011-2A0A-49D2-9B04-7C5FD357197A}"/>
              </a:ext>
            </a:extLst>
          </p:cNvPr>
          <p:cNvCxnSpPr>
            <a:cxnSpLocks/>
          </p:cNvCxnSpPr>
          <p:nvPr/>
        </p:nvCxnSpPr>
        <p:spPr>
          <a:xfrm flipV="1">
            <a:off x="1379544" y="3352744"/>
            <a:ext cx="1042590" cy="1"/>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AF18597-F13D-4E95-8B5D-5686DFB30D17}"/>
              </a:ext>
            </a:extLst>
          </p:cNvPr>
          <p:cNvCxnSpPr>
            <a:cxnSpLocks/>
          </p:cNvCxnSpPr>
          <p:nvPr/>
        </p:nvCxnSpPr>
        <p:spPr>
          <a:xfrm flipV="1">
            <a:off x="1379197" y="3188416"/>
            <a:ext cx="1042590" cy="1"/>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D980D3C-A53B-43D8-A8E6-BF3853423349}"/>
              </a:ext>
            </a:extLst>
          </p:cNvPr>
          <p:cNvCxnSpPr>
            <a:cxnSpLocks/>
          </p:cNvCxnSpPr>
          <p:nvPr/>
        </p:nvCxnSpPr>
        <p:spPr>
          <a:xfrm flipV="1">
            <a:off x="1379197" y="3020278"/>
            <a:ext cx="1042590" cy="1"/>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E767AD9-2798-45FA-A453-DF1161ED8D6D}"/>
              </a:ext>
            </a:extLst>
          </p:cNvPr>
          <p:cNvCxnSpPr>
            <a:cxnSpLocks/>
          </p:cNvCxnSpPr>
          <p:nvPr/>
        </p:nvCxnSpPr>
        <p:spPr>
          <a:xfrm flipV="1">
            <a:off x="1379197" y="2840710"/>
            <a:ext cx="1042590" cy="1"/>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441CB64-8F71-4253-AD65-A09908F41EF5}"/>
              </a:ext>
            </a:extLst>
          </p:cNvPr>
          <p:cNvCxnSpPr>
            <a:cxnSpLocks/>
          </p:cNvCxnSpPr>
          <p:nvPr/>
        </p:nvCxnSpPr>
        <p:spPr>
          <a:xfrm flipV="1">
            <a:off x="1379197" y="2669725"/>
            <a:ext cx="1042590" cy="1"/>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2281E38-7125-46C9-A1D1-789C34331633}"/>
              </a:ext>
            </a:extLst>
          </p:cNvPr>
          <p:cNvCxnSpPr>
            <a:cxnSpLocks/>
          </p:cNvCxnSpPr>
          <p:nvPr/>
        </p:nvCxnSpPr>
        <p:spPr>
          <a:xfrm flipV="1">
            <a:off x="1374364" y="4037428"/>
            <a:ext cx="1042590" cy="1"/>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99ECA83-8E7B-4499-A31E-605141073068}"/>
              </a:ext>
            </a:extLst>
          </p:cNvPr>
          <p:cNvCxnSpPr>
            <a:cxnSpLocks/>
          </p:cNvCxnSpPr>
          <p:nvPr/>
        </p:nvCxnSpPr>
        <p:spPr>
          <a:xfrm flipV="1">
            <a:off x="1374364" y="3861670"/>
            <a:ext cx="1042590" cy="1"/>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3716E5F-A01E-47EE-8370-F7609AD927EC}"/>
              </a:ext>
            </a:extLst>
          </p:cNvPr>
          <p:cNvCxnSpPr>
            <a:cxnSpLocks/>
          </p:cNvCxnSpPr>
          <p:nvPr/>
        </p:nvCxnSpPr>
        <p:spPr>
          <a:xfrm flipV="1">
            <a:off x="1374364" y="3689722"/>
            <a:ext cx="1042590" cy="1"/>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073A9C2-5119-4152-837F-4A814E42E98A}"/>
              </a:ext>
            </a:extLst>
          </p:cNvPr>
          <p:cNvCxnSpPr>
            <a:cxnSpLocks/>
          </p:cNvCxnSpPr>
          <p:nvPr/>
        </p:nvCxnSpPr>
        <p:spPr>
          <a:xfrm flipV="1">
            <a:off x="1374364" y="3518737"/>
            <a:ext cx="1042590" cy="1"/>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E9056F9-C0B4-4F3A-A7CD-84D8FA98F29C}"/>
              </a:ext>
            </a:extLst>
          </p:cNvPr>
          <p:cNvCxnSpPr>
            <a:cxnSpLocks/>
            <a:stCxn id="24" idx="2"/>
            <a:endCxn id="24" idx="0"/>
          </p:cNvCxnSpPr>
          <p:nvPr/>
        </p:nvCxnSpPr>
        <p:spPr>
          <a:xfrm flipV="1">
            <a:off x="1900554" y="2495564"/>
            <a:ext cx="0" cy="170992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0BB423B6-33C3-4C36-8708-66E3E0D76983}"/>
              </a:ext>
            </a:extLst>
          </p:cNvPr>
          <p:cNvSpPr/>
          <p:nvPr/>
        </p:nvSpPr>
        <p:spPr>
          <a:xfrm>
            <a:off x="3418458" y="2442579"/>
            <a:ext cx="2468252" cy="461665"/>
          </a:xfrm>
          <a:prstGeom prst="rect">
            <a:avLst/>
          </a:prstGeom>
        </p:spPr>
        <p:txBody>
          <a:bodyPr wrap="square">
            <a:spAutoFit/>
          </a:bodyPr>
          <a:lstStyle/>
          <a:p>
            <a:r>
              <a:rPr lang="en-US" sz="1200" dirty="0">
                <a:latin typeface="Roboto" panose="02000000000000000000" pitchFamily="2" charset="0"/>
                <a:ea typeface="Roboto" panose="02000000000000000000" pitchFamily="2" charset="0"/>
              </a:rPr>
              <a:t>Participants wore headphones; viewed widescreen monitor</a:t>
            </a:r>
          </a:p>
        </p:txBody>
      </p:sp>
      <p:sp>
        <p:nvSpPr>
          <p:cNvPr id="37" name="Rectangle 36">
            <a:extLst>
              <a:ext uri="{FF2B5EF4-FFF2-40B4-BE49-F238E27FC236}">
                <a16:creationId xmlns:a16="http://schemas.microsoft.com/office/drawing/2014/main" id="{C984CAFB-1B0A-4FE0-9F2D-5B98DD24AF4F}"/>
              </a:ext>
            </a:extLst>
          </p:cNvPr>
          <p:cNvSpPr/>
          <p:nvPr/>
        </p:nvSpPr>
        <p:spPr>
          <a:xfrm>
            <a:off x="5982515" y="78094"/>
            <a:ext cx="3035808" cy="1709928"/>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3153AFD-629F-4ADB-89D7-81674E46E4B9}"/>
              </a:ext>
            </a:extLst>
          </p:cNvPr>
          <p:cNvSpPr/>
          <p:nvPr/>
        </p:nvSpPr>
        <p:spPr>
          <a:xfrm>
            <a:off x="6002158" y="2500515"/>
            <a:ext cx="3035808" cy="1709928"/>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4B71A21-E698-4E8E-A926-90E1842FE4C5}"/>
              </a:ext>
            </a:extLst>
          </p:cNvPr>
          <p:cNvSpPr/>
          <p:nvPr/>
        </p:nvSpPr>
        <p:spPr>
          <a:xfrm>
            <a:off x="3413501" y="2966939"/>
            <a:ext cx="2468252" cy="830997"/>
          </a:xfrm>
          <a:prstGeom prst="rect">
            <a:avLst/>
          </a:prstGeom>
        </p:spPr>
        <p:txBody>
          <a:bodyPr wrap="square">
            <a:spAutoFit/>
          </a:bodyPr>
          <a:lstStyle/>
          <a:p>
            <a:r>
              <a:rPr lang="en-US" sz="1200" dirty="0">
                <a:latin typeface="Roboto" panose="02000000000000000000" pitchFamily="2" charset="0"/>
                <a:ea typeface="Roboto" panose="02000000000000000000" pitchFamily="2" charset="0"/>
              </a:rPr>
              <a:t>9 pure tones spanning C4 (262 Hz) to G#4 (415 Hz); each tone was randomly paired with one of 9 horizontal lines (81 trials)</a:t>
            </a:r>
          </a:p>
        </p:txBody>
      </p:sp>
      <p:sp>
        <p:nvSpPr>
          <p:cNvPr id="40" name="Rectangle 39">
            <a:extLst>
              <a:ext uri="{FF2B5EF4-FFF2-40B4-BE49-F238E27FC236}">
                <a16:creationId xmlns:a16="http://schemas.microsoft.com/office/drawing/2014/main" id="{9D7B13B0-4601-4C5C-9E8C-D6F6BDCF136F}"/>
              </a:ext>
            </a:extLst>
          </p:cNvPr>
          <p:cNvSpPr/>
          <p:nvPr/>
        </p:nvSpPr>
        <p:spPr>
          <a:xfrm>
            <a:off x="3423353" y="3797936"/>
            <a:ext cx="2468252" cy="646331"/>
          </a:xfrm>
          <a:prstGeom prst="rect">
            <a:avLst/>
          </a:prstGeom>
        </p:spPr>
        <p:txBody>
          <a:bodyPr wrap="square">
            <a:spAutoFit/>
          </a:bodyPr>
          <a:lstStyle/>
          <a:p>
            <a:r>
              <a:rPr lang="en-US" sz="1200" dirty="0">
                <a:latin typeface="Roboto" panose="02000000000000000000" pitchFamily="2" charset="0"/>
                <a:ea typeface="Roboto" panose="02000000000000000000" pitchFamily="2" charset="0"/>
              </a:rPr>
              <a:t>Data: mean fundamental frequency from middle of note</a:t>
            </a:r>
          </a:p>
          <a:p>
            <a:endParaRPr lang="en-US" sz="12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57728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500"/>
                                        <p:tgtEl>
                                          <p:spTgt spid="3">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par>
                          <p:cTn id="43" fill="hold">
                            <p:stCondLst>
                              <p:cond delay="2000"/>
                            </p:stCondLst>
                            <p:childTnLst>
                              <p:par>
                                <p:cTn id="44" presetID="10" presetClass="entr" presetSubtype="0" fill="hold"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par>
                          <p:cTn id="47" fill="hold">
                            <p:stCondLst>
                              <p:cond delay="2500"/>
                            </p:stCondLst>
                            <p:childTnLst>
                              <p:par>
                                <p:cTn id="48" presetID="10" presetClass="entr" presetSubtype="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par>
                          <p:cTn id="51" fill="hold">
                            <p:stCondLst>
                              <p:cond delay="3000"/>
                            </p:stCondLst>
                            <p:childTnLst>
                              <p:par>
                                <p:cTn id="52" presetID="10" presetClass="entr" presetSubtype="0" fill="hold"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childTnLst>
                          </p:cTn>
                        </p:par>
                        <p:par>
                          <p:cTn id="55" fill="hold">
                            <p:stCondLst>
                              <p:cond delay="3500"/>
                            </p:stCondLst>
                            <p:childTnLst>
                              <p:par>
                                <p:cTn id="56" presetID="10" presetClass="entr" presetSubtype="0" fill="hold"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par>
                          <p:cTn id="59" fill="hold">
                            <p:stCondLst>
                              <p:cond delay="4000"/>
                            </p:stCondLst>
                            <p:childTnLst>
                              <p:par>
                                <p:cTn id="60" presetID="10" presetClass="entr" presetSubtype="0"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nodeType="afterEffect">
                                  <p:stCondLst>
                                    <p:cond delay="500"/>
                                  </p:stCondLst>
                                  <p:childTnLst>
                                    <p:set>
                                      <p:cBhvr>
                                        <p:cTn id="71"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2" name="Gsharp4.wav"/>
                                        </p:tgtEl>
                                      </p:cMediaNode>
                                    </p:audio>
                                  </p:subTnLst>
                                </p:cTn>
                              </p:par>
                            </p:childTnLst>
                          </p:cTn>
                        </p:par>
                        <p:par>
                          <p:cTn id="72" fill="hold">
                            <p:stCondLst>
                              <p:cond delay="500"/>
                            </p:stCondLst>
                            <p:childTnLst>
                              <p:par>
                                <p:cTn id="73" presetID="1" presetClass="entr" presetSubtype="0" fill="hold" nodeType="afterEffect">
                                  <p:stCondLst>
                                    <p:cond delay="2000"/>
                                  </p:stCondLst>
                                  <p:childTnLst>
                                    <p:set>
                                      <p:cBhvr>
                                        <p:cTn id="74" dur="1" fill="hold">
                                          <p:stCondLst>
                                            <p:cond delay="0"/>
                                          </p:stCondLst>
                                        </p:cTn>
                                        <p:tgtEl>
                                          <p:spTgt spid="10"/>
                                        </p:tgtEl>
                                        <p:attrNameLst>
                                          <p:attrName>style.visibility</p:attrName>
                                        </p:attrNameLst>
                                      </p:cBhvr>
                                      <p:to>
                                        <p:strVal val="visible"/>
                                      </p:to>
                                    </p:set>
                                  </p:childTnLst>
                                </p:cTn>
                              </p:par>
                            </p:childTnLst>
                          </p:cTn>
                        </p:par>
                        <p:par>
                          <p:cTn id="75" fill="hold">
                            <p:stCondLst>
                              <p:cond delay="2500"/>
                            </p:stCondLst>
                            <p:childTnLst>
                              <p:par>
                                <p:cTn id="76" presetID="1" presetClass="entr" presetSubtype="0" fill="hold" grpId="0" nodeType="afterEffect">
                                  <p:stCondLst>
                                    <p:cond delay="2000"/>
                                  </p:stCondLst>
                                  <p:childTnLst>
                                    <p:set>
                                      <p:cBhvr>
                                        <p:cTn id="77" dur="1" fill="hold">
                                          <p:stCondLst>
                                            <p:cond delay="0"/>
                                          </p:stCondLst>
                                        </p:cTn>
                                        <p:tgtEl>
                                          <p:spTgt spid="37"/>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13"/>
                                        </p:tgtEl>
                                        <p:attrNameLst>
                                          <p:attrName>style.visibility</p:attrName>
                                        </p:attrNameLst>
                                      </p:cBhvr>
                                      <p:to>
                                        <p:strVal val="visible"/>
                                      </p:to>
                                    </p:set>
                                  </p:childTnLst>
                                </p:cTn>
                              </p:par>
                            </p:childTnLst>
                          </p:cTn>
                        </p:par>
                        <p:par>
                          <p:cTn id="84" fill="hold">
                            <p:stCondLst>
                              <p:cond delay="0"/>
                            </p:stCondLst>
                            <p:childTnLst>
                              <p:par>
                                <p:cTn id="85" presetID="1" presetClass="entr" presetSubtype="0" fill="hold" nodeType="afterEffect">
                                  <p:stCondLst>
                                    <p:cond delay="500"/>
                                  </p:stCondLst>
                                  <p:childTnLst>
                                    <p:set>
                                      <p:cBhvr>
                                        <p:cTn id="86"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3" name="Fsharp4.wav"/>
                                        </p:tgtEl>
                                      </p:cMediaNode>
                                    </p:audio>
                                  </p:subTnLst>
                                </p:cTn>
                              </p:par>
                            </p:childTnLst>
                          </p:cTn>
                        </p:par>
                        <p:par>
                          <p:cTn id="87" fill="hold">
                            <p:stCondLst>
                              <p:cond delay="500"/>
                            </p:stCondLst>
                            <p:childTnLst>
                              <p:par>
                                <p:cTn id="88" presetID="1" presetClass="entr" presetSubtype="0" fill="hold" nodeType="afterEffect">
                                  <p:stCondLst>
                                    <p:cond delay="2000"/>
                                  </p:stCondLst>
                                  <p:childTnLst>
                                    <p:set>
                                      <p:cBhvr>
                                        <p:cTn id="89" dur="1" fill="hold">
                                          <p:stCondLst>
                                            <p:cond delay="0"/>
                                          </p:stCondLst>
                                        </p:cTn>
                                        <p:tgtEl>
                                          <p:spTgt spid="18"/>
                                        </p:tgtEl>
                                        <p:attrNameLst>
                                          <p:attrName>style.visibility</p:attrName>
                                        </p:attrNameLst>
                                      </p:cBhvr>
                                      <p:to>
                                        <p:strVal val="visible"/>
                                      </p:to>
                                    </p:set>
                                  </p:childTnLst>
                                </p:cTn>
                              </p:par>
                            </p:childTnLst>
                          </p:cTn>
                        </p:par>
                        <p:par>
                          <p:cTn id="90" fill="hold">
                            <p:stCondLst>
                              <p:cond delay="2500"/>
                            </p:stCondLst>
                            <p:childTnLst>
                              <p:par>
                                <p:cTn id="91" presetID="1" presetClass="entr" presetSubtype="0" fill="hold" grpId="0" nodeType="afterEffect">
                                  <p:stCondLst>
                                    <p:cond delay="2000"/>
                                  </p:stCondLst>
                                  <p:childTnLst>
                                    <p:set>
                                      <p:cBhvr>
                                        <p:cTn id="92" dur="1" fill="hold">
                                          <p:stCondLst>
                                            <p:cond delay="0"/>
                                          </p:stCondLst>
                                        </p:cTn>
                                        <p:tgtEl>
                                          <p:spTgt spid="38"/>
                                        </p:tgtEl>
                                        <p:attrNameLst>
                                          <p:attrName>style.visibility</p:attrName>
                                        </p:attrNameLst>
                                      </p:cBhvr>
                                      <p:to>
                                        <p:strVal val="visible"/>
                                      </p:to>
                                    </p:set>
                                  </p:childTnLst>
                                </p:cTn>
                              </p:par>
                              <p:par>
                                <p:cTn id="93" presetID="10" presetClass="entr" presetSubtype="0"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13" grpId="0" animBg="1"/>
      <p:bldP spid="21" grpId="0"/>
      <p:bldP spid="22" grpId="0"/>
      <p:bldP spid="24" grpId="0" animBg="1"/>
      <p:bldP spid="36" grpId="0"/>
      <p:bldP spid="37" grpId="0" animBg="1"/>
      <p:bldP spid="38" grpId="0" animBg="1"/>
      <p:bldP spid="39"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A13376DD-0BC7-490F-AB9C-083FF56B94F5}"/>
              </a:ext>
            </a:extLst>
          </p:cNvPr>
          <p:cNvGraphicFramePr>
            <a:graphicFrameLocks/>
          </p:cNvGraphicFramePr>
          <p:nvPr>
            <p:extLst>
              <p:ext uri="{D42A27DB-BD31-4B8C-83A1-F6EECF244321}">
                <p14:modId xmlns:p14="http://schemas.microsoft.com/office/powerpoint/2010/main" val="3789478052"/>
              </p:ext>
            </p:extLst>
          </p:nvPr>
        </p:nvGraphicFramePr>
        <p:xfrm>
          <a:off x="2463797" y="0"/>
          <a:ext cx="6680202" cy="4349750"/>
        </p:xfrm>
        <a:graphic>
          <a:graphicData uri="http://schemas.openxmlformats.org/drawingml/2006/chart">
            <c:chart xmlns:c="http://schemas.openxmlformats.org/drawingml/2006/chart" xmlns:r="http://schemas.openxmlformats.org/officeDocument/2006/relationships" r:id="rId2"/>
          </a:graphicData>
        </a:graphic>
      </p:graphicFrame>
      <p:sp>
        <p:nvSpPr>
          <p:cNvPr id="28" name="Title 1">
            <a:extLst>
              <a:ext uri="{FF2B5EF4-FFF2-40B4-BE49-F238E27FC236}">
                <a16:creationId xmlns:a16="http://schemas.microsoft.com/office/drawing/2014/main" id="{6673DA23-6E6D-4DD5-96DB-A1622111FB6C}"/>
              </a:ext>
            </a:extLst>
          </p:cNvPr>
          <p:cNvSpPr>
            <a:spLocks noGrp="1"/>
          </p:cNvSpPr>
          <p:nvPr>
            <p:ph type="title"/>
          </p:nvPr>
        </p:nvSpPr>
        <p:spPr>
          <a:xfrm>
            <a:off x="121920" y="273844"/>
            <a:ext cx="8906256" cy="994172"/>
          </a:xfrm>
        </p:spPr>
        <p:txBody>
          <a:bodyPr/>
          <a:lstStyle/>
          <a:p>
            <a:r>
              <a:rPr lang="en-US" dirty="0"/>
              <a:t>Results</a:t>
            </a:r>
          </a:p>
        </p:txBody>
      </p:sp>
      <p:sp>
        <p:nvSpPr>
          <p:cNvPr id="29" name="Content Placeholder 2">
            <a:extLst>
              <a:ext uri="{FF2B5EF4-FFF2-40B4-BE49-F238E27FC236}">
                <a16:creationId xmlns:a16="http://schemas.microsoft.com/office/drawing/2014/main" id="{5F6EA3C6-6D97-44B2-96BB-9C4FB55A172A}"/>
              </a:ext>
            </a:extLst>
          </p:cNvPr>
          <p:cNvSpPr>
            <a:spLocks noGrp="1"/>
          </p:cNvSpPr>
          <p:nvPr>
            <p:ph idx="1"/>
          </p:nvPr>
        </p:nvSpPr>
        <p:spPr>
          <a:xfrm>
            <a:off x="121920" y="1066800"/>
            <a:ext cx="2341875" cy="3377609"/>
          </a:xfrm>
        </p:spPr>
        <p:txBody>
          <a:bodyPr>
            <a:noAutofit/>
          </a:bodyPr>
          <a:lstStyle/>
          <a:p>
            <a:pPr marL="0" indent="0">
              <a:buNone/>
            </a:pPr>
            <a:r>
              <a:rPr lang="en-US" sz="1400" b="1" dirty="0"/>
              <a:t>Replication analysis:</a:t>
            </a:r>
            <a:r>
              <a:rPr lang="en-US" sz="1400" dirty="0"/>
              <a:t> single sample </a:t>
            </a:r>
            <a:r>
              <a:rPr lang="en-US" sz="1400" i="1" dirty="0"/>
              <a:t>t </a:t>
            </a:r>
            <a:r>
              <a:rPr lang="en-US" sz="1400" dirty="0"/>
              <a:t>test to compare slope of line to 0</a:t>
            </a:r>
          </a:p>
          <a:p>
            <a:pPr marL="0" indent="0">
              <a:buNone/>
            </a:pPr>
            <a:r>
              <a:rPr lang="en-US" sz="1400" dirty="0"/>
              <a:t>note effect slope: 13.90 Hz      (</a:t>
            </a:r>
            <a:r>
              <a:rPr lang="en-US" sz="1400" i="1" dirty="0"/>
              <a:t>p</a:t>
            </a:r>
            <a:r>
              <a:rPr lang="en-US" sz="1400" dirty="0"/>
              <a:t> &lt; .001; </a:t>
            </a:r>
            <a:r>
              <a:rPr lang="en-US" sz="1400" i="1" dirty="0"/>
              <a:t>r</a:t>
            </a:r>
            <a:r>
              <a:rPr lang="en-US" sz="1400" baseline="30000" dirty="0"/>
              <a:t>2</a:t>
            </a:r>
            <a:r>
              <a:rPr lang="en-US" sz="1400" dirty="0"/>
              <a:t> = .84)</a:t>
            </a:r>
          </a:p>
          <a:p>
            <a:pPr marL="0" indent="0">
              <a:buNone/>
            </a:pPr>
            <a:r>
              <a:rPr lang="en-US" sz="1400" dirty="0"/>
              <a:t>line effect slope: 0.79 Hz          (</a:t>
            </a:r>
            <a:r>
              <a:rPr lang="en-US" sz="1400" i="1" dirty="0"/>
              <a:t>p</a:t>
            </a:r>
            <a:r>
              <a:rPr lang="en-US" sz="1400" dirty="0"/>
              <a:t> = .01; </a:t>
            </a:r>
            <a:r>
              <a:rPr lang="en-US" sz="1400" i="1" dirty="0"/>
              <a:t>r</a:t>
            </a:r>
            <a:r>
              <a:rPr lang="en-US" sz="1400" baseline="30000" dirty="0"/>
              <a:t>2</a:t>
            </a:r>
            <a:r>
              <a:rPr lang="en-US" sz="1400" dirty="0"/>
              <a:t> = .14)</a:t>
            </a:r>
          </a:p>
          <a:p>
            <a:pPr marL="0" indent="0">
              <a:buNone/>
            </a:pPr>
            <a:r>
              <a:rPr lang="en-US" sz="1400" b="1" dirty="0"/>
              <a:t>Additional analyses:</a:t>
            </a:r>
          </a:p>
          <a:p>
            <a:pPr marL="0" indent="0">
              <a:buNone/>
            </a:pPr>
            <a:r>
              <a:rPr lang="en-US" sz="1400" dirty="0"/>
              <a:t>9 x 9 RM ANOVA </a:t>
            </a:r>
          </a:p>
          <a:p>
            <a:pPr marL="0" indent="0">
              <a:buNone/>
            </a:pPr>
            <a:r>
              <a:rPr lang="en-US" sz="1400" dirty="0"/>
              <a:t>Main effect of note height (</a:t>
            </a:r>
            <a:r>
              <a:rPr lang="en-US" sz="1400" i="1" dirty="0"/>
              <a:t>p</a:t>
            </a:r>
            <a:r>
              <a:rPr lang="en-US" sz="1400" dirty="0"/>
              <a:t> &lt; .001; </a:t>
            </a:r>
            <a:r>
              <a:rPr lang="el-GR" sz="1400" dirty="0"/>
              <a:t>η</a:t>
            </a:r>
            <a:r>
              <a:rPr lang="en-US" sz="1400" baseline="-25000" dirty="0"/>
              <a:t>p</a:t>
            </a:r>
            <a:r>
              <a:rPr lang="en-US" sz="1400" baseline="30000" dirty="0"/>
              <a:t>2</a:t>
            </a:r>
            <a:r>
              <a:rPr lang="en-US" sz="1400" dirty="0"/>
              <a:t> = .83)</a:t>
            </a:r>
          </a:p>
          <a:p>
            <a:pPr marL="0" indent="0">
              <a:buNone/>
            </a:pPr>
            <a:r>
              <a:rPr lang="en-US" sz="1400" dirty="0"/>
              <a:t>Main effect of line height (</a:t>
            </a:r>
            <a:r>
              <a:rPr lang="en-US" sz="1400" i="1" dirty="0"/>
              <a:t>p</a:t>
            </a:r>
            <a:r>
              <a:rPr lang="en-US" sz="1400" dirty="0"/>
              <a:t> = .01; </a:t>
            </a:r>
            <a:r>
              <a:rPr lang="el-GR" sz="1400" dirty="0"/>
              <a:t>η</a:t>
            </a:r>
            <a:r>
              <a:rPr lang="en-US" sz="1400" baseline="-25000" dirty="0"/>
              <a:t>p</a:t>
            </a:r>
            <a:r>
              <a:rPr lang="en-US" sz="1400" baseline="30000" dirty="0"/>
              <a:t>2</a:t>
            </a:r>
            <a:r>
              <a:rPr lang="en-US" sz="1400" dirty="0"/>
              <a:t> = .06)</a:t>
            </a:r>
          </a:p>
        </p:txBody>
      </p:sp>
      <p:sp>
        <p:nvSpPr>
          <p:cNvPr id="43" name="TextBox 42">
            <a:extLst>
              <a:ext uri="{FF2B5EF4-FFF2-40B4-BE49-F238E27FC236}">
                <a16:creationId xmlns:a16="http://schemas.microsoft.com/office/drawing/2014/main" id="{6EFEEC5F-6A05-4360-BA3B-055D11C9860F}"/>
              </a:ext>
            </a:extLst>
          </p:cNvPr>
          <p:cNvSpPr txBox="1"/>
          <p:nvPr/>
        </p:nvSpPr>
        <p:spPr>
          <a:xfrm>
            <a:off x="1292857" y="-1349003"/>
            <a:ext cx="4090681" cy="1200329"/>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rPr>
              <a:t>when we analyze production of pitch in cents (relative to E4), the note height effect remains, but the line height effect disappears</a:t>
            </a:r>
          </a:p>
        </p:txBody>
      </p:sp>
      <p:grpSp>
        <p:nvGrpSpPr>
          <p:cNvPr id="47" name="Group 46">
            <a:extLst>
              <a:ext uri="{FF2B5EF4-FFF2-40B4-BE49-F238E27FC236}">
                <a16:creationId xmlns:a16="http://schemas.microsoft.com/office/drawing/2014/main" id="{8918C385-1543-4D28-9D07-0D0AE6580C42}"/>
              </a:ext>
            </a:extLst>
          </p:cNvPr>
          <p:cNvGrpSpPr/>
          <p:nvPr/>
        </p:nvGrpSpPr>
        <p:grpSpPr>
          <a:xfrm>
            <a:off x="2463798" y="5390"/>
            <a:ext cx="6680202" cy="4344359"/>
            <a:chOff x="2463798" y="5390"/>
            <a:chExt cx="6680202" cy="4344359"/>
          </a:xfrm>
        </p:grpSpPr>
        <p:graphicFrame>
          <p:nvGraphicFramePr>
            <p:cNvPr id="44" name="Chart 43">
              <a:extLst>
                <a:ext uri="{FF2B5EF4-FFF2-40B4-BE49-F238E27FC236}">
                  <a16:creationId xmlns:a16="http://schemas.microsoft.com/office/drawing/2014/main" id="{4BEDA9A2-D908-4452-9072-B99DCE40E672}"/>
                </a:ext>
              </a:extLst>
            </p:cNvPr>
            <p:cNvGraphicFramePr>
              <a:graphicFrameLocks/>
            </p:cNvGraphicFramePr>
            <p:nvPr>
              <p:extLst>
                <p:ext uri="{D42A27DB-BD31-4B8C-83A1-F6EECF244321}">
                  <p14:modId xmlns:p14="http://schemas.microsoft.com/office/powerpoint/2010/main" val="2779103796"/>
                </p:ext>
              </p:extLst>
            </p:nvPr>
          </p:nvGraphicFramePr>
          <p:xfrm>
            <a:off x="2463798" y="5390"/>
            <a:ext cx="6680202" cy="4344359"/>
          </p:xfrm>
          <a:graphic>
            <a:graphicData uri="http://schemas.openxmlformats.org/drawingml/2006/chart">
              <c:chart xmlns:c="http://schemas.openxmlformats.org/drawingml/2006/chart" xmlns:r="http://schemas.openxmlformats.org/officeDocument/2006/relationships" r:id="rId3"/>
            </a:graphicData>
          </a:graphic>
        </p:graphicFrame>
        <p:sp>
          <p:nvSpPr>
            <p:cNvPr id="45" name="TextBox 44">
              <a:extLst>
                <a:ext uri="{FF2B5EF4-FFF2-40B4-BE49-F238E27FC236}">
                  <a16:creationId xmlns:a16="http://schemas.microsoft.com/office/drawing/2014/main" id="{D686700A-2E33-4281-8C25-3084F3072BF4}"/>
                </a:ext>
              </a:extLst>
            </p:cNvPr>
            <p:cNvSpPr txBox="1"/>
            <p:nvPr/>
          </p:nvSpPr>
          <p:spPr>
            <a:xfrm>
              <a:off x="8346726" y="2509230"/>
              <a:ext cx="592850" cy="361466"/>
            </a:xfrm>
            <a:prstGeom prst="rect">
              <a:avLst/>
            </a:prstGeom>
            <a:noFill/>
          </p:spPr>
          <p:txBody>
            <a:bodyPr wrap="none" rtlCol="0">
              <a:spAutoFit/>
            </a:bodyPr>
            <a:lstStyle/>
            <a:p>
              <a:r>
                <a:rPr lang="en-US" dirty="0">
                  <a:solidFill>
                    <a:schemeClr val="bg1">
                      <a:lumMod val="50000"/>
                    </a:schemeClr>
                  </a:solidFill>
                  <a:latin typeface="Roboto" panose="02000000000000000000" pitchFamily="2" charset="0"/>
                  <a:ea typeface="Roboto" panose="02000000000000000000" pitchFamily="2" charset="0"/>
                </a:rPr>
                <a:t>note</a:t>
              </a:r>
            </a:p>
          </p:txBody>
        </p:sp>
        <p:sp>
          <p:nvSpPr>
            <p:cNvPr id="46" name="Oval 45">
              <a:extLst>
                <a:ext uri="{FF2B5EF4-FFF2-40B4-BE49-F238E27FC236}">
                  <a16:creationId xmlns:a16="http://schemas.microsoft.com/office/drawing/2014/main" id="{B2F33B48-6C3E-4745-B6FD-A22E0FC06481}"/>
                </a:ext>
              </a:extLst>
            </p:cNvPr>
            <p:cNvSpPr/>
            <p:nvPr/>
          </p:nvSpPr>
          <p:spPr>
            <a:xfrm>
              <a:off x="8325695" y="2655542"/>
              <a:ext cx="65164" cy="6884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8B58D33-792B-430C-82A9-0CE06B7C6C0E}"/>
              </a:ext>
            </a:extLst>
          </p:cNvPr>
          <p:cNvGrpSpPr/>
          <p:nvPr/>
        </p:nvGrpSpPr>
        <p:grpSpPr>
          <a:xfrm>
            <a:off x="2463799" y="-2361"/>
            <a:ext cx="6680201" cy="4349750"/>
            <a:chOff x="1531559" y="-809481"/>
            <a:chExt cx="7210566" cy="4444409"/>
          </a:xfrm>
        </p:grpSpPr>
        <p:graphicFrame>
          <p:nvGraphicFramePr>
            <p:cNvPr id="18" name="Chart 17">
              <a:extLst>
                <a:ext uri="{FF2B5EF4-FFF2-40B4-BE49-F238E27FC236}">
                  <a16:creationId xmlns:a16="http://schemas.microsoft.com/office/drawing/2014/main" id="{7099B47B-8737-4C72-ADB8-8614FC6CC466}"/>
                </a:ext>
              </a:extLst>
            </p:cNvPr>
            <p:cNvGraphicFramePr>
              <a:graphicFrameLocks/>
            </p:cNvGraphicFramePr>
            <p:nvPr>
              <p:extLst>
                <p:ext uri="{D42A27DB-BD31-4B8C-83A1-F6EECF244321}">
                  <p14:modId xmlns:p14="http://schemas.microsoft.com/office/powerpoint/2010/main" val="1590950557"/>
                </p:ext>
              </p:extLst>
            </p:nvPr>
          </p:nvGraphicFramePr>
          <p:xfrm>
            <a:off x="1531559" y="-809481"/>
            <a:ext cx="7210566" cy="4444409"/>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E7C3B854-8FFF-470A-9766-634549091A4E}"/>
                </a:ext>
              </a:extLst>
            </p:cNvPr>
            <p:cNvSpPr txBox="1"/>
            <p:nvPr/>
          </p:nvSpPr>
          <p:spPr>
            <a:xfrm>
              <a:off x="7881216" y="2232256"/>
              <a:ext cx="545342" cy="369332"/>
            </a:xfrm>
            <a:prstGeom prst="rect">
              <a:avLst/>
            </a:prstGeom>
            <a:noFill/>
          </p:spPr>
          <p:txBody>
            <a:bodyPr wrap="none" rtlCol="0">
              <a:spAutoFit/>
            </a:bodyPr>
            <a:lstStyle/>
            <a:p>
              <a:r>
                <a:rPr lang="en-US" dirty="0">
                  <a:solidFill>
                    <a:schemeClr val="bg1">
                      <a:lumMod val="75000"/>
                    </a:schemeClr>
                  </a:solidFill>
                  <a:latin typeface="Roboto" panose="02000000000000000000" pitchFamily="2" charset="0"/>
                  <a:ea typeface="Roboto" panose="02000000000000000000" pitchFamily="2" charset="0"/>
                </a:rPr>
                <a:t>line</a:t>
              </a:r>
            </a:p>
          </p:txBody>
        </p:sp>
        <p:sp>
          <p:nvSpPr>
            <p:cNvPr id="20" name="Oval 19">
              <a:extLst>
                <a:ext uri="{FF2B5EF4-FFF2-40B4-BE49-F238E27FC236}">
                  <a16:creationId xmlns:a16="http://schemas.microsoft.com/office/drawing/2014/main" id="{2ED136F3-BA54-4E72-B7FB-E8A0018E06FC}"/>
                </a:ext>
              </a:extLst>
            </p:cNvPr>
            <p:cNvSpPr/>
            <p:nvPr/>
          </p:nvSpPr>
          <p:spPr>
            <a:xfrm>
              <a:off x="7858515" y="2381753"/>
              <a:ext cx="70338" cy="7033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7048151-6903-422E-A321-68DC8F4D8A53}"/>
                </a:ext>
              </a:extLst>
            </p:cNvPr>
            <p:cNvSpPr txBox="1"/>
            <p:nvPr/>
          </p:nvSpPr>
          <p:spPr>
            <a:xfrm>
              <a:off x="7881216" y="1756767"/>
              <a:ext cx="639920" cy="369332"/>
            </a:xfrm>
            <a:prstGeom prst="rect">
              <a:avLst/>
            </a:prstGeom>
            <a:noFill/>
          </p:spPr>
          <p:txBody>
            <a:bodyPr wrap="none" rtlCol="0">
              <a:spAutoFit/>
            </a:bodyPr>
            <a:lstStyle/>
            <a:p>
              <a:r>
                <a:rPr lang="en-US" dirty="0">
                  <a:solidFill>
                    <a:schemeClr val="bg1">
                      <a:lumMod val="50000"/>
                    </a:schemeClr>
                  </a:solidFill>
                  <a:latin typeface="Roboto" panose="02000000000000000000" pitchFamily="2" charset="0"/>
                  <a:ea typeface="Roboto" panose="02000000000000000000" pitchFamily="2" charset="0"/>
                </a:rPr>
                <a:t>note</a:t>
              </a:r>
            </a:p>
          </p:txBody>
        </p:sp>
        <p:sp>
          <p:nvSpPr>
            <p:cNvPr id="22" name="Oval 21">
              <a:extLst>
                <a:ext uri="{FF2B5EF4-FFF2-40B4-BE49-F238E27FC236}">
                  <a16:creationId xmlns:a16="http://schemas.microsoft.com/office/drawing/2014/main" id="{B367205E-55C5-41D1-917C-99CCFE6232B6}"/>
                </a:ext>
              </a:extLst>
            </p:cNvPr>
            <p:cNvSpPr/>
            <p:nvPr/>
          </p:nvSpPr>
          <p:spPr>
            <a:xfrm>
              <a:off x="7858515" y="1906264"/>
              <a:ext cx="70338" cy="7033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A5EF002E-1F86-4DD1-A3C2-0CE57860A28D}"/>
              </a:ext>
            </a:extLst>
          </p:cNvPr>
          <p:cNvGrpSpPr/>
          <p:nvPr/>
        </p:nvGrpSpPr>
        <p:grpSpPr>
          <a:xfrm>
            <a:off x="2463799" y="-4721"/>
            <a:ext cx="6680202" cy="4349748"/>
            <a:chOff x="3875395" y="-2169172"/>
            <a:chExt cx="6680202" cy="4349748"/>
          </a:xfrm>
        </p:grpSpPr>
        <p:graphicFrame>
          <p:nvGraphicFramePr>
            <p:cNvPr id="32" name="Chart 31">
              <a:extLst>
                <a:ext uri="{FF2B5EF4-FFF2-40B4-BE49-F238E27FC236}">
                  <a16:creationId xmlns:a16="http://schemas.microsoft.com/office/drawing/2014/main" id="{7615834E-7AAA-47EE-8A08-BA00E19F3315}"/>
                </a:ext>
              </a:extLst>
            </p:cNvPr>
            <p:cNvGraphicFramePr>
              <a:graphicFrameLocks/>
            </p:cNvGraphicFramePr>
            <p:nvPr>
              <p:extLst>
                <p:ext uri="{D42A27DB-BD31-4B8C-83A1-F6EECF244321}">
                  <p14:modId xmlns:p14="http://schemas.microsoft.com/office/powerpoint/2010/main" val="1245249975"/>
                </p:ext>
              </p:extLst>
            </p:nvPr>
          </p:nvGraphicFramePr>
          <p:xfrm>
            <a:off x="3875395" y="-2169172"/>
            <a:ext cx="6680202" cy="4349748"/>
          </p:xfrm>
          <a:graphic>
            <a:graphicData uri="http://schemas.openxmlformats.org/drawingml/2006/chart">
              <c:chart xmlns:c="http://schemas.openxmlformats.org/drawingml/2006/chart" xmlns:r="http://schemas.openxmlformats.org/officeDocument/2006/relationships" r:id="rId5"/>
            </a:graphicData>
          </a:graphic>
        </p:graphicFrame>
        <p:sp>
          <p:nvSpPr>
            <p:cNvPr id="37" name="TextBox 36">
              <a:extLst>
                <a:ext uri="{FF2B5EF4-FFF2-40B4-BE49-F238E27FC236}">
                  <a16:creationId xmlns:a16="http://schemas.microsoft.com/office/drawing/2014/main" id="{ED6C462F-2F76-4F2F-B6B2-F02FBD87451F}"/>
                </a:ext>
              </a:extLst>
            </p:cNvPr>
            <p:cNvSpPr txBox="1"/>
            <p:nvPr/>
          </p:nvSpPr>
          <p:spPr>
            <a:xfrm>
              <a:off x="9758322" y="810141"/>
              <a:ext cx="505230" cy="361466"/>
            </a:xfrm>
            <a:prstGeom prst="rect">
              <a:avLst/>
            </a:prstGeom>
            <a:noFill/>
          </p:spPr>
          <p:txBody>
            <a:bodyPr wrap="none" rtlCol="0">
              <a:spAutoFit/>
            </a:bodyPr>
            <a:lstStyle/>
            <a:p>
              <a:r>
                <a:rPr lang="en-US" dirty="0">
                  <a:solidFill>
                    <a:schemeClr val="bg1">
                      <a:lumMod val="75000"/>
                    </a:schemeClr>
                  </a:solidFill>
                  <a:latin typeface="Roboto" panose="02000000000000000000" pitchFamily="2" charset="0"/>
                  <a:ea typeface="Roboto" panose="02000000000000000000" pitchFamily="2" charset="0"/>
                </a:rPr>
                <a:t>line</a:t>
              </a:r>
            </a:p>
          </p:txBody>
        </p:sp>
        <p:sp>
          <p:nvSpPr>
            <p:cNvPr id="38" name="Oval 37">
              <a:extLst>
                <a:ext uri="{FF2B5EF4-FFF2-40B4-BE49-F238E27FC236}">
                  <a16:creationId xmlns:a16="http://schemas.microsoft.com/office/drawing/2014/main" id="{DBE5EA6D-F85E-4A8F-81FF-51B3FA671B3C}"/>
                </a:ext>
              </a:extLst>
            </p:cNvPr>
            <p:cNvSpPr/>
            <p:nvPr/>
          </p:nvSpPr>
          <p:spPr>
            <a:xfrm>
              <a:off x="9737291" y="956454"/>
              <a:ext cx="65164" cy="688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4D106BD2-F70A-490A-A191-5AE2C55E11B0}"/>
                </a:ext>
              </a:extLst>
            </p:cNvPr>
            <p:cNvSpPr txBox="1"/>
            <p:nvPr/>
          </p:nvSpPr>
          <p:spPr>
            <a:xfrm>
              <a:off x="9758322" y="344780"/>
              <a:ext cx="592850" cy="361466"/>
            </a:xfrm>
            <a:prstGeom prst="rect">
              <a:avLst/>
            </a:prstGeom>
            <a:noFill/>
          </p:spPr>
          <p:txBody>
            <a:bodyPr wrap="none" rtlCol="0">
              <a:spAutoFit/>
            </a:bodyPr>
            <a:lstStyle/>
            <a:p>
              <a:r>
                <a:rPr lang="en-US" dirty="0">
                  <a:solidFill>
                    <a:schemeClr val="bg1">
                      <a:lumMod val="50000"/>
                    </a:schemeClr>
                  </a:solidFill>
                  <a:latin typeface="Roboto" panose="02000000000000000000" pitchFamily="2" charset="0"/>
                  <a:ea typeface="Roboto" panose="02000000000000000000" pitchFamily="2" charset="0"/>
                </a:rPr>
                <a:t>note</a:t>
              </a:r>
            </a:p>
          </p:txBody>
        </p:sp>
        <p:sp>
          <p:nvSpPr>
            <p:cNvPr id="40" name="Oval 39">
              <a:extLst>
                <a:ext uri="{FF2B5EF4-FFF2-40B4-BE49-F238E27FC236}">
                  <a16:creationId xmlns:a16="http://schemas.microsoft.com/office/drawing/2014/main" id="{E6F4B5D1-58B0-4522-B57F-66E67A0573BC}"/>
                </a:ext>
              </a:extLst>
            </p:cNvPr>
            <p:cNvSpPr/>
            <p:nvPr/>
          </p:nvSpPr>
          <p:spPr>
            <a:xfrm>
              <a:off x="9737291" y="491093"/>
              <a:ext cx="65164" cy="6884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a:extLst>
              <a:ext uri="{FF2B5EF4-FFF2-40B4-BE49-F238E27FC236}">
                <a16:creationId xmlns:a16="http://schemas.microsoft.com/office/drawing/2014/main" id="{F1E43164-0EFC-4AA2-BB9E-D80103C1FCFD}"/>
              </a:ext>
            </a:extLst>
          </p:cNvPr>
          <p:cNvSpPr txBox="1"/>
          <p:nvPr/>
        </p:nvSpPr>
        <p:spPr>
          <a:xfrm>
            <a:off x="3406777" y="268456"/>
            <a:ext cx="4144643" cy="738664"/>
          </a:xfrm>
          <a:prstGeom prst="rect">
            <a:avLst/>
          </a:prstGeom>
          <a:noFill/>
        </p:spPr>
        <p:txBody>
          <a:bodyPr wrap="square" rtlCol="0">
            <a:spAutoFit/>
          </a:bodyPr>
          <a:lstStyle/>
          <a:p>
            <a:r>
              <a:rPr lang="en-US" sz="1400" b="1" dirty="0">
                <a:latin typeface="Roboto" panose="02000000000000000000" pitchFamily="2" charset="0"/>
                <a:ea typeface="Roboto" panose="02000000000000000000" pitchFamily="2" charset="0"/>
              </a:rPr>
              <a:t>When we analyzed production of pitch in cents (relative to E4), the note height effect remained, but the line height effect disappeared</a:t>
            </a:r>
          </a:p>
        </p:txBody>
      </p:sp>
    </p:spTree>
    <p:extLst>
      <p:ext uri="{BB962C8B-B14F-4D97-AF65-F5344CB8AC3E}">
        <p14:creationId xmlns:p14="http://schemas.microsoft.com/office/powerpoint/2010/main" val="268523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xEl>
                                              <p:pRg st="1" end="1"/>
                                            </p:txEl>
                                          </p:spTgt>
                                        </p:tgtEl>
                                        <p:attrNameLst>
                                          <p:attrName>style.visibility</p:attrName>
                                        </p:attrNameLst>
                                      </p:cBhvr>
                                      <p:to>
                                        <p:strVal val="visible"/>
                                      </p:to>
                                    </p:set>
                                    <p:animEffect transition="in" filter="fade">
                                      <p:cBhvr>
                                        <p:cTn id="7" dur="500"/>
                                        <p:tgtEl>
                                          <p:spTgt spid="2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xEl>
                                              <p:pRg st="2" end="2"/>
                                            </p:txEl>
                                          </p:spTgt>
                                        </p:tgtEl>
                                        <p:attrNameLst>
                                          <p:attrName>style.visibility</p:attrName>
                                        </p:attrNameLst>
                                      </p:cBhvr>
                                      <p:to>
                                        <p:strVal val="visible"/>
                                      </p:to>
                                    </p:set>
                                    <p:animEffect transition="in" filter="fade">
                                      <p:cBhvr>
                                        <p:cTn id="15" dur="500"/>
                                        <p:tgtEl>
                                          <p:spTgt spid="2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9">
                                            <p:txEl>
                                              <p:pRg st="3" end="3"/>
                                            </p:txEl>
                                          </p:spTgt>
                                        </p:tgtEl>
                                        <p:attrNameLst>
                                          <p:attrName>style.visibility</p:attrName>
                                        </p:attrNameLst>
                                      </p:cBhvr>
                                      <p:to>
                                        <p:strVal val="visible"/>
                                      </p:to>
                                    </p:set>
                                    <p:animEffect transition="in" filter="fade">
                                      <p:cBhvr>
                                        <p:cTn id="23" dur="500"/>
                                        <p:tgtEl>
                                          <p:spTgt spid="29">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xEl>
                                              <p:pRg st="4" end="4"/>
                                            </p:txEl>
                                          </p:spTgt>
                                        </p:tgtEl>
                                        <p:attrNameLst>
                                          <p:attrName>style.visibility</p:attrName>
                                        </p:attrNameLst>
                                      </p:cBhvr>
                                      <p:to>
                                        <p:strVal val="visible"/>
                                      </p:to>
                                    </p:set>
                                    <p:animEffect transition="in" filter="fade">
                                      <p:cBhvr>
                                        <p:cTn id="26" dur="500"/>
                                        <p:tgtEl>
                                          <p:spTgt spid="2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xEl>
                                              <p:pRg st="5" end="5"/>
                                            </p:txEl>
                                          </p:spTgt>
                                        </p:tgtEl>
                                        <p:attrNameLst>
                                          <p:attrName>style.visibility</p:attrName>
                                        </p:attrNameLst>
                                      </p:cBhvr>
                                      <p:to>
                                        <p:strVal val="visible"/>
                                      </p:to>
                                    </p:set>
                                    <p:animEffect transition="in" filter="fade">
                                      <p:cBhvr>
                                        <p:cTn id="31" dur="500"/>
                                        <p:tgtEl>
                                          <p:spTgt spid="29">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9">
                                            <p:txEl>
                                              <p:pRg st="6" end="6"/>
                                            </p:txEl>
                                          </p:spTgt>
                                        </p:tgtEl>
                                        <p:attrNameLst>
                                          <p:attrName>style.visibility</p:attrName>
                                        </p:attrNameLst>
                                      </p:cBhvr>
                                      <p:to>
                                        <p:strVal val="visible"/>
                                      </p:to>
                                    </p:set>
                                    <p:animEffect transition="in" filter="fade">
                                      <p:cBhvr>
                                        <p:cTn id="36" dur="500"/>
                                        <p:tgtEl>
                                          <p:spTgt spid="29">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P spid="43" grpId="0"/>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52C16-7247-4F10-A98F-9D67DCA89AB2}"/>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8EBAE40E-ED72-4CC0-9DFE-6FF0273FCB25}"/>
              </a:ext>
            </a:extLst>
          </p:cNvPr>
          <p:cNvSpPr>
            <a:spLocks noGrp="1"/>
          </p:cNvSpPr>
          <p:nvPr>
            <p:ph idx="1"/>
          </p:nvPr>
        </p:nvSpPr>
        <p:spPr>
          <a:xfrm>
            <a:off x="121920" y="1097281"/>
            <a:ext cx="8906256" cy="2240280"/>
          </a:xfrm>
        </p:spPr>
        <p:txBody>
          <a:bodyPr>
            <a:normAutofit fontScale="77500" lnSpcReduction="20000"/>
          </a:bodyPr>
          <a:lstStyle/>
          <a:p>
            <a:r>
              <a:rPr lang="en-US" dirty="0"/>
              <a:t>We observed a relatively weak effect of visual line height; these results offer modest support for the influence of spatial-pitch associations on pitch production</a:t>
            </a:r>
          </a:p>
          <a:p>
            <a:r>
              <a:rPr lang="en-US" dirty="0"/>
              <a:t>100% of our participants presented a positive effect for the note height, but only 67% showed a positive effect for line height</a:t>
            </a:r>
          </a:p>
          <a:p>
            <a:r>
              <a:rPr lang="en-US" b="1" dirty="0"/>
              <a:t>Alternative explanations:</a:t>
            </a:r>
            <a:r>
              <a:rPr lang="en-US" dirty="0"/>
              <a:t> Demand characteristics could explain the line height effect. Via questionnaires, 51% of participants correctly identified the purpose of the experiment</a:t>
            </a:r>
          </a:p>
          <a:p>
            <a:r>
              <a:rPr lang="en-US" dirty="0"/>
              <a:t>We plan to expand this work with fine-grained analyses of produced pitch and additional data collection studies that assess other putative spatial-pitch associations</a:t>
            </a:r>
          </a:p>
        </p:txBody>
      </p:sp>
      <p:sp>
        <p:nvSpPr>
          <p:cNvPr id="4" name="TextBox 3">
            <a:extLst>
              <a:ext uri="{FF2B5EF4-FFF2-40B4-BE49-F238E27FC236}">
                <a16:creationId xmlns:a16="http://schemas.microsoft.com/office/drawing/2014/main" id="{9537130A-C929-4F90-A129-AABBA1F01EE9}"/>
              </a:ext>
            </a:extLst>
          </p:cNvPr>
          <p:cNvSpPr txBox="1"/>
          <p:nvPr/>
        </p:nvSpPr>
        <p:spPr>
          <a:xfrm>
            <a:off x="115824" y="3093719"/>
            <a:ext cx="8906256" cy="1046440"/>
          </a:xfrm>
          <a:prstGeom prst="rect">
            <a:avLst/>
          </a:prstGeom>
          <a:noFill/>
        </p:spPr>
        <p:txBody>
          <a:bodyPr wrap="square" rtlCol="0">
            <a:spAutoFit/>
          </a:bodyPr>
          <a:lstStyle/>
          <a:p>
            <a:pPr algn="ctr"/>
            <a:r>
              <a:rPr lang="en-US" sz="1400" b="1" dirty="0"/>
              <a:t>References</a:t>
            </a:r>
          </a:p>
          <a:p>
            <a:pPr marL="228600" indent="-228600"/>
            <a:r>
              <a:rPr lang="en-US" sz="1200" dirty="0"/>
              <a:t>1. </a:t>
            </a:r>
            <a:r>
              <a:rPr lang="en-US" sz="1200" dirty="0" err="1"/>
              <a:t>Dolscheid</a:t>
            </a:r>
            <a:r>
              <a:rPr lang="en-US" sz="1200" dirty="0"/>
              <a:t>, S., </a:t>
            </a:r>
            <a:r>
              <a:rPr lang="en-US" sz="1200" dirty="0" err="1"/>
              <a:t>Shayan</a:t>
            </a:r>
            <a:r>
              <a:rPr lang="en-US" sz="1200" dirty="0"/>
              <a:t>, S., Majid, A., &amp; </a:t>
            </a:r>
            <a:r>
              <a:rPr lang="en-US" sz="1200" dirty="0" err="1"/>
              <a:t>Casasanto</a:t>
            </a:r>
            <a:r>
              <a:rPr lang="en-US" sz="1200" dirty="0"/>
              <a:t>, D. (2013). The thickness of musical pitch: Psychophysical evidence for linguistic relativity. </a:t>
            </a:r>
            <a:r>
              <a:rPr lang="en-US" sz="1200" i="1" dirty="0"/>
              <a:t>Psychological Science, 24</a:t>
            </a:r>
            <a:r>
              <a:rPr lang="en-US" sz="1200" dirty="0"/>
              <a:t>(5), 613-621. https://doi.org/10.1177/0956797612457374</a:t>
            </a:r>
          </a:p>
          <a:p>
            <a:pPr marL="228600" indent="-228600"/>
            <a:r>
              <a:rPr lang="en-US" sz="1200" dirty="0"/>
              <a:t>2. Peirce, J. W., Gray, J. R., Simpson, S., MacAskill, M. R., </a:t>
            </a:r>
            <a:r>
              <a:rPr lang="en-US" sz="1200" dirty="0" err="1"/>
              <a:t>Höchenberger</a:t>
            </a:r>
            <a:r>
              <a:rPr lang="en-US" sz="1200" dirty="0"/>
              <a:t>, R., Sogo, H., </a:t>
            </a:r>
            <a:r>
              <a:rPr lang="en-US" sz="1200" dirty="0" err="1"/>
              <a:t>Kastman</a:t>
            </a:r>
            <a:r>
              <a:rPr lang="en-US" sz="1200" dirty="0"/>
              <a:t>, E., &amp; </a:t>
            </a:r>
            <a:r>
              <a:rPr lang="en-US" sz="1200" dirty="0" err="1"/>
              <a:t>Lindeløv</a:t>
            </a:r>
            <a:r>
              <a:rPr lang="en-US" sz="1200" dirty="0"/>
              <a:t>, J. (2019). PsychoPy2: Experiments in behavior made easy. </a:t>
            </a:r>
            <a:r>
              <a:rPr lang="en-US" sz="1200" i="1" dirty="0"/>
              <a:t>Behavior Research Methods, 51</a:t>
            </a:r>
            <a:r>
              <a:rPr lang="en-US" sz="1200" dirty="0"/>
              <a:t>, 195-203. https://doi.org/10.3758/s13428-018-01193-y</a:t>
            </a:r>
          </a:p>
        </p:txBody>
      </p:sp>
    </p:spTree>
    <p:extLst>
      <p:ext uri="{BB962C8B-B14F-4D97-AF65-F5344CB8AC3E}">
        <p14:creationId xmlns:p14="http://schemas.microsoft.com/office/powerpoint/2010/main" val="56559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52C76-6F04-47D6-AF75-BBCF354896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420E343-9960-40C0-9546-578738C0A34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42544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F614A-FFB8-4B14-A9C4-683DD2613191}"/>
              </a:ext>
            </a:extLst>
          </p:cNvPr>
          <p:cNvSpPr>
            <a:spLocks noGrp="1"/>
          </p:cNvSpPr>
          <p:nvPr>
            <p:ph type="title"/>
          </p:nvPr>
        </p:nvSpPr>
        <p:spPr/>
        <p:txBody>
          <a:bodyPr/>
          <a:lstStyle/>
          <a:p>
            <a:r>
              <a:rPr lang="en-US" dirty="0"/>
              <a:t>temporary working slides</a:t>
            </a:r>
          </a:p>
        </p:txBody>
      </p:sp>
      <p:sp>
        <p:nvSpPr>
          <p:cNvPr id="3" name="Content Placeholder 2">
            <a:extLst>
              <a:ext uri="{FF2B5EF4-FFF2-40B4-BE49-F238E27FC236}">
                <a16:creationId xmlns:a16="http://schemas.microsoft.com/office/drawing/2014/main" id="{04F08A9A-42AF-49C0-AD8A-194E08D75744}"/>
              </a:ext>
            </a:extLst>
          </p:cNvPr>
          <p:cNvSpPr>
            <a:spLocks noGrp="1"/>
          </p:cNvSpPr>
          <p:nvPr>
            <p:ph idx="1"/>
          </p:nvPr>
        </p:nvSpPr>
        <p:spPr/>
        <p:txBody>
          <a:bodyPr/>
          <a:lstStyle/>
          <a:p>
            <a:r>
              <a:rPr lang="en-US" dirty="0"/>
              <a:t>The results revealed a very strong, significant main effect of auditory height, as expected. The effect of visual height was in the predicted direction, but it was very weak and only marginally significant. This result offers modest support for the influence of spatial-pitch associations on pitch production. We plan to expand this work with fine-grained analyses of produced pitch and additional data collection studies that assess other putative linguistic-pitch associations. </a:t>
            </a:r>
          </a:p>
          <a:p>
            <a:endParaRPr lang="en-US" dirty="0"/>
          </a:p>
        </p:txBody>
      </p:sp>
    </p:spTree>
    <p:extLst>
      <p:ext uri="{BB962C8B-B14F-4D97-AF65-F5344CB8AC3E}">
        <p14:creationId xmlns:p14="http://schemas.microsoft.com/office/powerpoint/2010/main" val="2020018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EA2C0-B37F-4804-BB5E-050D9227EAA7}"/>
              </a:ext>
            </a:extLst>
          </p:cNvPr>
          <p:cNvSpPr>
            <a:spLocks noGrp="1"/>
          </p:cNvSpPr>
          <p:nvPr>
            <p:ph type="title"/>
          </p:nvPr>
        </p:nvSpPr>
        <p:spPr/>
        <p:txBody>
          <a:bodyPr/>
          <a:lstStyle/>
          <a:p>
            <a:endParaRPr lang="en-US" dirty="0"/>
          </a:p>
        </p:txBody>
      </p:sp>
      <p:grpSp>
        <p:nvGrpSpPr>
          <p:cNvPr id="61" name="Group 60">
            <a:extLst>
              <a:ext uri="{FF2B5EF4-FFF2-40B4-BE49-F238E27FC236}">
                <a16:creationId xmlns:a16="http://schemas.microsoft.com/office/drawing/2014/main" id="{8C268BA3-4DE8-4844-9DB9-4C9643163F9C}"/>
              </a:ext>
            </a:extLst>
          </p:cNvPr>
          <p:cNvGrpSpPr/>
          <p:nvPr/>
        </p:nvGrpSpPr>
        <p:grpSpPr>
          <a:xfrm>
            <a:off x="9225610" y="109013"/>
            <a:ext cx="497172" cy="2965502"/>
            <a:chOff x="235493" y="-596754"/>
            <a:chExt cx="488156" cy="4875109"/>
          </a:xfrm>
        </p:grpSpPr>
        <p:grpSp>
          <p:nvGrpSpPr>
            <p:cNvPr id="59" name="Group 58">
              <a:extLst>
                <a:ext uri="{FF2B5EF4-FFF2-40B4-BE49-F238E27FC236}">
                  <a16:creationId xmlns:a16="http://schemas.microsoft.com/office/drawing/2014/main" id="{4D469BFC-103A-4EBC-9018-6B5864F6CB6A}"/>
                </a:ext>
              </a:extLst>
            </p:cNvPr>
            <p:cNvGrpSpPr/>
            <p:nvPr/>
          </p:nvGrpSpPr>
          <p:grpSpPr>
            <a:xfrm rot="10800000">
              <a:off x="235493" y="-86151"/>
              <a:ext cx="488155" cy="4364506"/>
              <a:chOff x="384176" y="378777"/>
              <a:chExt cx="488155" cy="4364506"/>
            </a:xfrm>
          </p:grpSpPr>
          <p:pic>
            <p:nvPicPr>
              <p:cNvPr id="51" name="G4">
                <a:hlinkClick r:id="" action="ppaction://media"/>
                <a:extLst>
                  <a:ext uri="{FF2B5EF4-FFF2-40B4-BE49-F238E27FC236}">
                    <a16:creationId xmlns:a16="http://schemas.microsoft.com/office/drawing/2014/main" id="{9D56A26C-7059-4789-B61E-CB11B65954E0}"/>
                  </a:ext>
                </a:extLst>
              </p:cNvPr>
              <p:cNvPicPr>
                <a:picLocks noChangeAspect="1"/>
              </p:cNvPicPr>
              <p:nvPr>
                <a:audioFile r:link="rId4"/>
                <p:extLst>
                  <p:ext uri="{DAA4B4D4-6D71-4841-9C94-3DE7FCFB9230}">
                    <p14:media xmlns:p14="http://schemas.microsoft.com/office/powerpoint/2010/main" r:embed="rId3"/>
                  </p:ext>
                </p:extLst>
              </p:nvPr>
            </p:nvPicPr>
            <p:blipFill>
              <a:blip r:embed="rId22"/>
              <a:stretch>
                <a:fillRect/>
              </a:stretch>
            </p:blipFill>
            <p:spPr>
              <a:xfrm>
                <a:off x="384969" y="4255921"/>
                <a:ext cx="487362" cy="487362"/>
              </a:xfrm>
              <a:prstGeom prst="rect">
                <a:avLst/>
              </a:prstGeom>
            </p:spPr>
          </p:pic>
          <p:pic>
            <p:nvPicPr>
              <p:cNvPr id="52" name="C4">
                <a:hlinkClick r:id="" action="ppaction://media"/>
                <a:extLst>
                  <a:ext uri="{FF2B5EF4-FFF2-40B4-BE49-F238E27FC236}">
                    <a16:creationId xmlns:a16="http://schemas.microsoft.com/office/drawing/2014/main" id="{CDDA0474-211C-4F2A-8B30-926674418A65}"/>
                  </a:ext>
                </a:extLst>
              </p:cNvPr>
              <p:cNvPicPr>
                <a:picLocks noChangeAspect="1"/>
              </p:cNvPicPr>
              <p:nvPr>
                <a:audioFile r:link="rId6"/>
                <p:extLst>
                  <p:ext uri="{DAA4B4D4-6D71-4841-9C94-3DE7FCFB9230}">
                    <p14:media xmlns:p14="http://schemas.microsoft.com/office/powerpoint/2010/main" r:embed="rId5"/>
                  </p:ext>
                </p:extLst>
              </p:nvPr>
            </p:nvPicPr>
            <p:blipFill>
              <a:blip r:embed="rId22"/>
              <a:stretch>
                <a:fillRect/>
              </a:stretch>
            </p:blipFill>
            <p:spPr>
              <a:xfrm>
                <a:off x="384176" y="378777"/>
                <a:ext cx="487362" cy="487362"/>
              </a:xfrm>
              <a:prstGeom prst="rect">
                <a:avLst/>
              </a:prstGeom>
            </p:spPr>
          </p:pic>
          <p:pic>
            <p:nvPicPr>
              <p:cNvPr id="53" name="Csharp4">
                <a:hlinkClick r:id="" action="ppaction://media"/>
                <a:extLst>
                  <a:ext uri="{FF2B5EF4-FFF2-40B4-BE49-F238E27FC236}">
                    <a16:creationId xmlns:a16="http://schemas.microsoft.com/office/drawing/2014/main" id="{F0A3807D-2FDC-4A75-AA91-13BFEA71510D}"/>
                  </a:ext>
                </a:extLst>
              </p:cNvPr>
              <p:cNvPicPr>
                <a:picLocks noChangeAspect="1"/>
              </p:cNvPicPr>
              <p:nvPr>
                <a:audioFile r:link="rId8"/>
                <p:extLst>
                  <p:ext uri="{DAA4B4D4-6D71-4841-9C94-3DE7FCFB9230}">
                    <p14:media xmlns:p14="http://schemas.microsoft.com/office/powerpoint/2010/main" r:embed="rId7"/>
                  </p:ext>
                </p:extLst>
              </p:nvPr>
            </p:nvPicPr>
            <p:blipFill>
              <a:blip r:embed="rId22"/>
              <a:stretch>
                <a:fillRect/>
              </a:stretch>
            </p:blipFill>
            <p:spPr>
              <a:xfrm>
                <a:off x="384969" y="948349"/>
                <a:ext cx="487362" cy="487362"/>
              </a:xfrm>
              <a:prstGeom prst="rect">
                <a:avLst/>
              </a:prstGeom>
            </p:spPr>
          </p:pic>
          <p:pic>
            <p:nvPicPr>
              <p:cNvPr id="54" name="D4">
                <a:hlinkClick r:id="" action="ppaction://media"/>
                <a:extLst>
                  <a:ext uri="{FF2B5EF4-FFF2-40B4-BE49-F238E27FC236}">
                    <a16:creationId xmlns:a16="http://schemas.microsoft.com/office/drawing/2014/main" id="{07C46643-7079-4F34-8AF3-977C61BDAC73}"/>
                  </a:ext>
                </a:extLst>
              </p:cNvPr>
              <p:cNvPicPr>
                <a:picLocks noChangeAspect="1"/>
              </p:cNvPicPr>
              <p:nvPr>
                <a:audioFile r:link="rId10"/>
                <p:extLst>
                  <p:ext uri="{DAA4B4D4-6D71-4841-9C94-3DE7FCFB9230}">
                    <p14:media xmlns:p14="http://schemas.microsoft.com/office/powerpoint/2010/main" r:embed="rId9"/>
                  </p:ext>
                </p:extLst>
              </p:nvPr>
            </p:nvPicPr>
            <p:blipFill>
              <a:blip r:embed="rId22"/>
              <a:stretch>
                <a:fillRect/>
              </a:stretch>
            </p:blipFill>
            <p:spPr>
              <a:xfrm>
                <a:off x="384176" y="1482189"/>
                <a:ext cx="487362" cy="487362"/>
              </a:xfrm>
              <a:prstGeom prst="rect">
                <a:avLst/>
              </a:prstGeom>
            </p:spPr>
          </p:pic>
          <p:pic>
            <p:nvPicPr>
              <p:cNvPr id="55" name="Dsharp4">
                <a:hlinkClick r:id="" action="ppaction://media"/>
                <a:extLst>
                  <a:ext uri="{FF2B5EF4-FFF2-40B4-BE49-F238E27FC236}">
                    <a16:creationId xmlns:a16="http://schemas.microsoft.com/office/drawing/2014/main" id="{4BC6E86B-3F60-4674-B0D1-B30EE72F88BE}"/>
                  </a:ext>
                </a:extLst>
              </p:cNvPr>
              <p:cNvPicPr>
                <a:picLocks noChangeAspect="1"/>
              </p:cNvPicPr>
              <p:nvPr>
                <a:audioFile r:link="rId12"/>
                <p:extLst>
                  <p:ext uri="{DAA4B4D4-6D71-4841-9C94-3DE7FCFB9230}">
                    <p14:media xmlns:p14="http://schemas.microsoft.com/office/powerpoint/2010/main" r:embed="rId11"/>
                  </p:ext>
                </p:extLst>
              </p:nvPr>
            </p:nvPicPr>
            <p:blipFill>
              <a:blip r:embed="rId22"/>
              <a:stretch>
                <a:fillRect/>
              </a:stretch>
            </p:blipFill>
            <p:spPr>
              <a:xfrm>
                <a:off x="384176" y="2051763"/>
                <a:ext cx="487362" cy="487362"/>
              </a:xfrm>
              <a:prstGeom prst="rect">
                <a:avLst/>
              </a:prstGeom>
            </p:spPr>
          </p:pic>
          <p:pic>
            <p:nvPicPr>
              <p:cNvPr id="56" name="E4">
                <a:hlinkClick r:id="" action="ppaction://media"/>
                <a:extLst>
                  <a:ext uri="{FF2B5EF4-FFF2-40B4-BE49-F238E27FC236}">
                    <a16:creationId xmlns:a16="http://schemas.microsoft.com/office/drawing/2014/main" id="{5B11D15D-3880-4E35-B7C5-838C51F1F182}"/>
                  </a:ext>
                </a:extLst>
              </p:cNvPr>
              <p:cNvPicPr>
                <a:picLocks noChangeAspect="1"/>
              </p:cNvPicPr>
              <p:nvPr>
                <a:audioFile r:link="rId14"/>
                <p:extLst>
                  <p:ext uri="{DAA4B4D4-6D71-4841-9C94-3DE7FCFB9230}">
                    <p14:media xmlns:p14="http://schemas.microsoft.com/office/powerpoint/2010/main" r:embed="rId13"/>
                  </p:ext>
                </p:extLst>
              </p:nvPr>
            </p:nvPicPr>
            <p:blipFill>
              <a:blip r:embed="rId22"/>
              <a:stretch>
                <a:fillRect/>
              </a:stretch>
            </p:blipFill>
            <p:spPr>
              <a:xfrm>
                <a:off x="384176" y="2609575"/>
                <a:ext cx="487362" cy="487362"/>
              </a:xfrm>
              <a:prstGeom prst="rect">
                <a:avLst/>
              </a:prstGeom>
            </p:spPr>
          </p:pic>
          <p:pic>
            <p:nvPicPr>
              <p:cNvPr id="57" name="F4">
                <a:hlinkClick r:id="" action="ppaction://media"/>
                <a:extLst>
                  <a:ext uri="{FF2B5EF4-FFF2-40B4-BE49-F238E27FC236}">
                    <a16:creationId xmlns:a16="http://schemas.microsoft.com/office/drawing/2014/main" id="{AF6154FB-2FC2-427E-B6FB-A4EB46E202DA}"/>
                  </a:ext>
                </a:extLst>
              </p:cNvPr>
              <p:cNvPicPr>
                <a:picLocks noChangeAspect="1"/>
              </p:cNvPicPr>
              <p:nvPr>
                <a:audioFile r:link="rId16"/>
                <p:extLst>
                  <p:ext uri="{DAA4B4D4-6D71-4841-9C94-3DE7FCFB9230}">
                    <p14:media xmlns:p14="http://schemas.microsoft.com/office/powerpoint/2010/main" r:embed="rId15"/>
                  </p:ext>
                </p:extLst>
              </p:nvPr>
            </p:nvPicPr>
            <p:blipFill>
              <a:blip r:embed="rId22"/>
              <a:stretch>
                <a:fillRect/>
              </a:stretch>
            </p:blipFill>
            <p:spPr>
              <a:xfrm>
                <a:off x="384176" y="3158448"/>
                <a:ext cx="487362" cy="487362"/>
              </a:xfrm>
              <a:prstGeom prst="rect">
                <a:avLst/>
              </a:prstGeom>
            </p:spPr>
          </p:pic>
          <p:pic>
            <p:nvPicPr>
              <p:cNvPr id="58" name="Fsharp4">
                <a:hlinkClick r:id="" action="ppaction://media"/>
                <a:extLst>
                  <a:ext uri="{FF2B5EF4-FFF2-40B4-BE49-F238E27FC236}">
                    <a16:creationId xmlns:a16="http://schemas.microsoft.com/office/drawing/2014/main" id="{FA86E0B9-F3D0-4ECF-A5EA-39EEAD0FAC06}"/>
                  </a:ext>
                </a:extLst>
              </p:cNvPr>
              <p:cNvPicPr>
                <a:picLocks noChangeAspect="1"/>
              </p:cNvPicPr>
              <p:nvPr>
                <a:audioFile r:link="rId18"/>
                <p:extLst>
                  <p:ext uri="{DAA4B4D4-6D71-4841-9C94-3DE7FCFB9230}">
                    <p14:media xmlns:p14="http://schemas.microsoft.com/office/powerpoint/2010/main" r:embed="rId17"/>
                  </p:ext>
                </p:extLst>
              </p:nvPr>
            </p:nvPicPr>
            <p:blipFill>
              <a:blip r:embed="rId22"/>
              <a:stretch>
                <a:fillRect/>
              </a:stretch>
            </p:blipFill>
            <p:spPr>
              <a:xfrm>
                <a:off x="384176" y="3745310"/>
                <a:ext cx="487362" cy="487362"/>
              </a:xfrm>
              <a:prstGeom prst="rect">
                <a:avLst/>
              </a:prstGeom>
            </p:spPr>
          </p:pic>
        </p:grpSp>
        <p:pic>
          <p:nvPicPr>
            <p:cNvPr id="60" name="Gsharp4">
              <a:hlinkClick r:id="" action="ppaction://media"/>
              <a:extLst>
                <a:ext uri="{FF2B5EF4-FFF2-40B4-BE49-F238E27FC236}">
                  <a16:creationId xmlns:a16="http://schemas.microsoft.com/office/drawing/2014/main" id="{B382C503-22DC-44DF-A0B6-67210C73619F}"/>
                </a:ext>
              </a:extLst>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rot="10800000">
              <a:off x="236286" y="-596754"/>
              <a:ext cx="487363" cy="487363"/>
            </a:xfrm>
            <a:prstGeom prst="rect">
              <a:avLst/>
            </a:prstGeom>
          </p:spPr>
        </p:pic>
      </p:grpSp>
      <p:sp>
        <p:nvSpPr>
          <p:cNvPr id="62" name="Rectangle 61">
            <a:extLst>
              <a:ext uri="{FF2B5EF4-FFF2-40B4-BE49-F238E27FC236}">
                <a16:creationId xmlns:a16="http://schemas.microsoft.com/office/drawing/2014/main" id="{7E96D356-2A5D-4C64-BF7D-E28D9CD35E2F}"/>
              </a:ext>
            </a:extLst>
          </p:cNvPr>
          <p:cNvSpPr/>
          <p:nvPr/>
        </p:nvSpPr>
        <p:spPr>
          <a:xfrm>
            <a:off x="641135" y="1873085"/>
            <a:ext cx="3035808" cy="1709928"/>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C1B09F3-3775-41D3-B593-3B4F32263361}"/>
              </a:ext>
            </a:extLst>
          </p:cNvPr>
          <p:cNvGrpSpPr/>
          <p:nvPr/>
        </p:nvGrpSpPr>
        <p:grpSpPr>
          <a:xfrm>
            <a:off x="641135" y="1873085"/>
            <a:ext cx="3035808" cy="1709928"/>
            <a:chOff x="3184026" y="1725999"/>
            <a:chExt cx="3035808" cy="1709928"/>
          </a:xfrm>
        </p:grpSpPr>
        <p:sp>
          <p:nvSpPr>
            <p:cNvPr id="39" name="Rectangle 38">
              <a:extLst>
                <a:ext uri="{FF2B5EF4-FFF2-40B4-BE49-F238E27FC236}">
                  <a16:creationId xmlns:a16="http://schemas.microsoft.com/office/drawing/2014/main" id="{291BE1F4-2A5B-4D48-A743-4859896F7DEA}"/>
                </a:ext>
              </a:extLst>
            </p:cNvPr>
            <p:cNvSpPr/>
            <p:nvPr/>
          </p:nvSpPr>
          <p:spPr>
            <a:xfrm>
              <a:off x="3184026" y="1725999"/>
              <a:ext cx="3035808" cy="1709928"/>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3C14D128-B199-493D-88A5-C6BA414A2F42}"/>
                </a:ext>
              </a:extLst>
            </p:cNvPr>
            <p:cNvCxnSpPr>
              <a:cxnSpLocks/>
            </p:cNvCxnSpPr>
            <p:nvPr/>
          </p:nvCxnSpPr>
          <p:spPr>
            <a:xfrm flipV="1">
              <a:off x="4180573" y="1900160"/>
              <a:ext cx="1042590" cy="1"/>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34F5D86-1A74-485C-B564-DCB3D476A8C4}"/>
                </a:ext>
              </a:extLst>
            </p:cNvPr>
            <p:cNvCxnSpPr>
              <a:cxnSpLocks/>
              <a:stCxn id="39" idx="2"/>
              <a:endCxn id="39" idx="0"/>
            </p:cNvCxnSpPr>
            <p:nvPr/>
          </p:nvCxnSpPr>
          <p:spPr>
            <a:xfrm flipV="1">
              <a:off x="4701930" y="1725999"/>
              <a:ext cx="0" cy="170992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CB19B215-C688-4E86-9F1D-B6C8A2648AC2}"/>
              </a:ext>
            </a:extLst>
          </p:cNvPr>
          <p:cNvGrpSpPr/>
          <p:nvPr/>
        </p:nvGrpSpPr>
        <p:grpSpPr>
          <a:xfrm>
            <a:off x="650926" y="1873085"/>
            <a:ext cx="3035808" cy="1709928"/>
            <a:chOff x="5788743" y="1348047"/>
            <a:chExt cx="3035808" cy="1709928"/>
          </a:xfrm>
        </p:grpSpPr>
        <p:sp>
          <p:nvSpPr>
            <p:cNvPr id="36" name="Rectangle 35">
              <a:extLst>
                <a:ext uri="{FF2B5EF4-FFF2-40B4-BE49-F238E27FC236}">
                  <a16:creationId xmlns:a16="http://schemas.microsoft.com/office/drawing/2014/main" id="{44D97C7A-FE6C-4AEC-8A62-C43363303735}"/>
                </a:ext>
              </a:extLst>
            </p:cNvPr>
            <p:cNvSpPr/>
            <p:nvPr/>
          </p:nvSpPr>
          <p:spPr>
            <a:xfrm>
              <a:off x="5788743" y="1348047"/>
              <a:ext cx="3035808" cy="1709928"/>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B39BBAD0-EEC7-4FB5-8395-AE0A45A8FD6A}"/>
                </a:ext>
              </a:extLst>
            </p:cNvPr>
            <p:cNvPicPr>
              <a:picLocks noChangeAspect="1"/>
            </p:cNvPicPr>
            <p:nvPr/>
          </p:nvPicPr>
          <p:blipFill>
            <a:blip r:embed="rId23"/>
            <a:stretch>
              <a:fillRect/>
            </a:stretch>
          </p:blipFill>
          <p:spPr>
            <a:xfrm>
              <a:off x="6973830" y="1871745"/>
              <a:ext cx="665635" cy="665635"/>
            </a:xfrm>
            <a:prstGeom prst="rect">
              <a:avLst/>
            </a:prstGeom>
          </p:spPr>
        </p:pic>
      </p:grpSp>
      <p:sp>
        <p:nvSpPr>
          <p:cNvPr id="71" name="Rectangle 70">
            <a:extLst>
              <a:ext uri="{FF2B5EF4-FFF2-40B4-BE49-F238E27FC236}">
                <a16:creationId xmlns:a16="http://schemas.microsoft.com/office/drawing/2014/main" id="{781EC9D0-4EEC-4BE6-AED1-D9B6953A266F}"/>
              </a:ext>
            </a:extLst>
          </p:cNvPr>
          <p:cNvSpPr/>
          <p:nvPr/>
        </p:nvSpPr>
        <p:spPr>
          <a:xfrm>
            <a:off x="5462162" y="1873085"/>
            <a:ext cx="3035808" cy="1709928"/>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9E38D10C-E620-4BDA-8F6C-FE1251B21089}"/>
              </a:ext>
            </a:extLst>
          </p:cNvPr>
          <p:cNvGrpSpPr/>
          <p:nvPr/>
        </p:nvGrpSpPr>
        <p:grpSpPr>
          <a:xfrm>
            <a:off x="5462162" y="1873085"/>
            <a:ext cx="3035808" cy="1709928"/>
            <a:chOff x="3184026" y="1725999"/>
            <a:chExt cx="3035808" cy="1709928"/>
          </a:xfrm>
        </p:grpSpPr>
        <p:sp>
          <p:nvSpPr>
            <p:cNvPr id="80" name="Rectangle 79">
              <a:extLst>
                <a:ext uri="{FF2B5EF4-FFF2-40B4-BE49-F238E27FC236}">
                  <a16:creationId xmlns:a16="http://schemas.microsoft.com/office/drawing/2014/main" id="{91F61224-B270-4156-ADE1-CDAD5C5BD52B}"/>
                </a:ext>
              </a:extLst>
            </p:cNvPr>
            <p:cNvSpPr/>
            <p:nvPr/>
          </p:nvSpPr>
          <p:spPr>
            <a:xfrm>
              <a:off x="3184026" y="1725999"/>
              <a:ext cx="3035808" cy="1709928"/>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a:extLst>
                <a:ext uri="{FF2B5EF4-FFF2-40B4-BE49-F238E27FC236}">
                  <a16:creationId xmlns:a16="http://schemas.microsoft.com/office/drawing/2014/main" id="{C6B196C4-F256-4FFC-B4FC-D97F38BE8A94}"/>
                </a:ext>
              </a:extLst>
            </p:cNvPr>
            <p:cNvCxnSpPr>
              <a:cxnSpLocks/>
            </p:cNvCxnSpPr>
            <p:nvPr/>
          </p:nvCxnSpPr>
          <p:spPr>
            <a:xfrm flipV="1">
              <a:off x="4175740" y="2920157"/>
              <a:ext cx="1042590" cy="1"/>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D066238-FC2E-44F5-92FD-3E847E4C041F}"/>
                </a:ext>
              </a:extLst>
            </p:cNvPr>
            <p:cNvCxnSpPr>
              <a:cxnSpLocks/>
              <a:stCxn id="80" idx="2"/>
              <a:endCxn id="80" idx="0"/>
            </p:cNvCxnSpPr>
            <p:nvPr/>
          </p:nvCxnSpPr>
          <p:spPr>
            <a:xfrm flipV="1">
              <a:off x="4701930" y="1725999"/>
              <a:ext cx="0" cy="170992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FC819DF6-9C56-41B6-8981-9549539288DC}"/>
              </a:ext>
            </a:extLst>
          </p:cNvPr>
          <p:cNvGrpSpPr/>
          <p:nvPr/>
        </p:nvGrpSpPr>
        <p:grpSpPr>
          <a:xfrm>
            <a:off x="5457267" y="1873085"/>
            <a:ext cx="3035808" cy="1709928"/>
            <a:chOff x="3185561" y="1725999"/>
            <a:chExt cx="3035808" cy="1709928"/>
          </a:xfrm>
        </p:grpSpPr>
        <p:sp>
          <p:nvSpPr>
            <p:cNvPr id="74" name="Rectangle 73">
              <a:extLst>
                <a:ext uri="{FF2B5EF4-FFF2-40B4-BE49-F238E27FC236}">
                  <a16:creationId xmlns:a16="http://schemas.microsoft.com/office/drawing/2014/main" id="{C637C585-4FFB-4C5D-BEC1-1142DEBC37DA}"/>
                </a:ext>
              </a:extLst>
            </p:cNvPr>
            <p:cNvSpPr/>
            <p:nvPr/>
          </p:nvSpPr>
          <p:spPr>
            <a:xfrm>
              <a:off x="3185561" y="1725999"/>
              <a:ext cx="3035808" cy="1709928"/>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5A8D5D13-C26B-420D-B1C2-2893EC09AD52}"/>
                </a:ext>
              </a:extLst>
            </p:cNvPr>
            <p:cNvPicPr>
              <a:picLocks noChangeAspect="1"/>
            </p:cNvPicPr>
            <p:nvPr/>
          </p:nvPicPr>
          <p:blipFill>
            <a:blip r:embed="rId23"/>
            <a:stretch>
              <a:fillRect/>
            </a:stretch>
          </p:blipFill>
          <p:spPr>
            <a:xfrm>
              <a:off x="4370648" y="2255793"/>
              <a:ext cx="665635" cy="665635"/>
            </a:xfrm>
            <a:prstGeom prst="rect">
              <a:avLst/>
            </a:prstGeom>
          </p:spPr>
        </p:pic>
      </p:grpSp>
      <p:sp>
        <p:nvSpPr>
          <p:cNvPr id="4" name="TextBox 3">
            <a:extLst>
              <a:ext uri="{FF2B5EF4-FFF2-40B4-BE49-F238E27FC236}">
                <a16:creationId xmlns:a16="http://schemas.microsoft.com/office/drawing/2014/main" id="{AED192DE-3162-45F8-88D6-3EE01E0BA2B8}"/>
              </a:ext>
            </a:extLst>
          </p:cNvPr>
          <p:cNvSpPr txBox="1"/>
          <p:nvPr/>
        </p:nvSpPr>
        <p:spPr>
          <a:xfrm>
            <a:off x="1313232" y="3654992"/>
            <a:ext cx="1691489" cy="369332"/>
          </a:xfrm>
          <a:prstGeom prst="rect">
            <a:avLst/>
          </a:prstGeom>
          <a:noFill/>
        </p:spPr>
        <p:txBody>
          <a:bodyPr wrap="none" rtlCol="0">
            <a:spAutoFit/>
          </a:bodyPr>
          <a:lstStyle/>
          <a:p>
            <a:r>
              <a:rPr lang="en-US" dirty="0">
                <a:latin typeface="Roboto" panose="02000000000000000000" pitchFamily="2" charset="0"/>
                <a:ea typeface="Roboto" panose="02000000000000000000" pitchFamily="2" charset="0"/>
              </a:rPr>
              <a:t>example trial 1</a:t>
            </a:r>
          </a:p>
        </p:txBody>
      </p:sp>
      <p:sp>
        <p:nvSpPr>
          <p:cNvPr id="91" name="TextBox 90">
            <a:extLst>
              <a:ext uri="{FF2B5EF4-FFF2-40B4-BE49-F238E27FC236}">
                <a16:creationId xmlns:a16="http://schemas.microsoft.com/office/drawing/2014/main" id="{6D6D0A36-78A6-4D03-A45D-654639778FF0}"/>
              </a:ext>
            </a:extLst>
          </p:cNvPr>
          <p:cNvSpPr txBox="1"/>
          <p:nvPr/>
        </p:nvSpPr>
        <p:spPr>
          <a:xfrm>
            <a:off x="6134321" y="3657174"/>
            <a:ext cx="1691489" cy="369332"/>
          </a:xfrm>
          <a:prstGeom prst="rect">
            <a:avLst/>
          </a:prstGeom>
          <a:noFill/>
        </p:spPr>
        <p:txBody>
          <a:bodyPr wrap="none" rtlCol="0">
            <a:spAutoFit/>
          </a:bodyPr>
          <a:lstStyle/>
          <a:p>
            <a:r>
              <a:rPr lang="en-US" dirty="0">
                <a:latin typeface="Roboto" panose="02000000000000000000" pitchFamily="2" charset="0"/>
                <a:ea typeface="Roboto" panose="02000000000000000000" pitchFamily="2" charset="0"/>
              </a:rPr>
              <a:t>example trial 2</a:t>
            </a:r>
          </a:p>
        </p:txBody>
      </p:sp>
    </p:spTree>
    <p:extLst>
      <p:ext uri="{BB962C8B-B14F-4D97-AF65-F5344CB8AC3E}">
        <p14:creationId xmlns:p14="http://schemas.microsoft.com/office/powerpoint/2010/main" val="271434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20" name="Gsharp4.wav"/>
                                        </p:tgtEl>
                                      </p:cMediaNode>
                                    </p:audio>
                                  </p:subTnLst>
                                </p:cTn>
                              </p:par>
                            </p:childTnLst>
                          </p:cTn>
                        </p:par>
                        <p:par>
                          <p:cTn id="14" fill="hold">
                            <p:stCondLst>
                              <p:cond delay="500"/>
                            </p:stCondLst>
                            <p:childTnLst>
                              <p:par>
                                <p:cTn id="15" presetID="1" presetClass="entr" presetSubtype="0" fill="hold" nodeType="afterEffect">
                                  <p:stCondLst>
                                    <p:cond delay="200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500"/>
                                  </p:stCondLst>
                                  <p:childTnLst>
                                    <p:set>
                                      <p:cBhvr>
                                        <p:cTn id="27" dur="1" fill="hold">
                                          <p:stCondLst>
                                            <p:cond delay="0"/>
                                          </p:stCondLst>
                                        </p:cTn>
                                        <p:tgtEl>
                                          <p:spTgt spid="79"/>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1" name="Fsharp4.wav"/>
                                        </p:tgtEl>
                                      </p:cMediaNode>
                                    </p:audio>
                                  </p:subTnLst>
                                </p:cTn>
                              </p:par>
                            </p:childTnLst>
                          </p:cTn>
                        </p:par>
                        <p:par>
                          <p:cTn id="28" fill="hold">
                            <p:stCondLst>
                              <p:cond delay="500"/>
                            </p:stCondLst>
                            <p:childTnLst>
                              <p:par>
                                <p:cTn id="29" presetID="1" presetClass="entr" presetSubtype="0" fill="hold" nodeType="afterEffect">
                                  <p:stCondLst>
                                    <p:cond delay="2000"/>
                                  </p:stCondLst>
                                  <p:childTnLst>
                                    <p:set>
                                      <p:cBhvr>
                                        <p:cTn id="3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51"/>
                </p:tgtEl>
              </p:cMediaNode>
            </p:audio>
            <p:audio>
              <p:cMediaNode vol="80000">
                <p:cTn id="32" fill="hold" display="0">
                  <p:stCondLst>
                    <p:cond delay="indefinite"/>
                  </p:stCondLst>
                  <p:endCondLst>
                    <p:cond evt="onStopAudio" delay="0">
                      <p:tgtEl>
                        <p:sldTgt/>
                      </p:tgtEl>
                    </p:cond>
                  </p:endCondLst>
                </p:cTn>
                <p:tgtEl>
                  <p:spTgt spid="52"/>
                </p:tgtEl>
              </p:cMediaNode>
            </p:audio>
            <p:audio>
              <p:cMediaNode vol="80000">
                <p:cTn id="33" fill="hold" display="0">
                  <p:stCondLst>
                    <p:cond delay="indefinite"/>
                  </p:stCondLst>
                  <p:endCondLst>
                    <p:cond evt="onStopAudio" delay="0">
                      <p:tgtEl>
                        <p:sldTgt/>
                      </p:tgtEl>
                    </p:cond>
                  </p:endCondLst>
                </p:cTn>
                <p:tgtEl>
                  <p:spTgt spid="53"/>
                </p:tgtEl>
              </p:cMediaNode>
            </p:audio>
            <p:audio>
              <p:cMediaNode vol="80000">
                <p:cTn id="34" fill="hold" display="0">
                  <p:stCondLst>
                    <p:cond delay="indefinite"/>
                  </p:stCondLst>
                  <p:endCondLst>
                    <p:cond evt="onStopAudio" delay="0">
                      <p:tgtEl>
                        <p:sldTgt/>
                      </p:tgtEl>
                    </p:cond>
                  </p:endCondLst>
                </p:cTn>
                <p:tgtEl>
                  <p:spTgt spid="54"/>
                </p:tgtEl>
              </p:cMediaNode>
            </p:audio>
            <p:audio>
              <p:cMediaNode vol="80000">
                <p:cTn id="35" fill="hold" display="0">
                  <p:stCondLst>
                    <p:cond delay="indefinite"/>
                  </p:stCondLst>
                  <p:endCondLst>
                    <p:cond evt="onStopAudio" delay="0">
                      <p:tgtEl>
                        <p:sldTgt/>
                      </p:tgtEl>
                    </p:cond>
                  </p:endCondLst>
                </p:cTn>
                <p:tgtEl>
                  <p:spTgt spid="55"/>
                </p:tgtEl>
              </p:cMediaNode>
            </p:audio>
            <p:audio>
              <p:cMediaNode vol="80000">
                <p:cTn id="36" fill="hold" display="0">
                  <p:stCondLst>
                    <p:cond delay="indefinite"/>
                  </p:stCondLst>
                  <p:endCondLst>
                    <p:cond evt="onStopAudio" delay="0">
                      <p:tgtEl>
                        <p:sldTgt/>
                      </p:tgtEl>
                    </p:cond>
                  </p:endCondLst>
                </p:cTn>
                <p:tgtEl>
                  <p:spTgt spid="56"/>
                </p:tgtEl>
              </p:cMediaNode>
            </p:audio>
            <p:audio>
              <p:cMediaNode vol="80000">
                <p:cTn id="37" fill="hold" display="0">
                  <p:stCondLst>
                    <p:cond delay="indefinite"/>
                  </p:stCondLst>
                  <p:endCondLst>
                    <p:cond evt="onStopAudio" delay="0">
                      <p:tgtEl>
                        <p:sldTgt/>
                      </p:tgtEl>
                    </p:cond>
                  </p:endCondLst>
                </p:cTn>
                <p:tgtEl>
                  <p:spTgt spid="57"/>
                </p:tgtEl>
              </p:cMediaNode>
            </p:audio>
            <p:audio>
              <p:cMediaNode vol="80000">
                <p:cTn id="38" fill="hold" display="0">
                  <p:stCondLst>
                    <p:cond delay="indefinite"/>
                  </p:stCondLst>
                  <p:endCondLst>
                    <p:cond evt="onStopAudio" delay="0">
                      <p:tgtEl>
                        <p:sldTgt/>
                      </p:tgtEl>
                    </p:cond>
                  </p:endCondLst>
                </p:cTn>
                <p:tgtEl>
                  <p:spTgt spid="58"/>
                </p:tgtEl>
              </p:cMediaNode>
            </p:audio>
            <p:audio>
              <p:cMediaNode vol="80000">
                <p:cTn id="39" fill="hold" display="0">
                  <p:stCondLst>
                    <p:cond delay="indefinite"/>
                  </p:stCondLst>
                  <p:endCondLst>
                    <p:cond evt="onStopAudio" delay="0">
                      <p:tgtEl>
                        <p:sldTgt/>
                      </p:tgtEl>
                    </p:cond>
                  </p:endCondLst>
                </p:cTn>
                <p:tgtEl>
                  <p:spTgt spid="60"/>
                </p:tgtEl>
              </p:cMediaNode>
            </p:audio>
          </p:childTnLst>
        </p:cTn>
      </p:par>
    </p:tnLst>
    <p:bldLst>
      <p:bldP spid="62" grpId="0" animBg="1"/>
      <p:bldP spid="71" grpId="0" animBg="1"/>
      <p:bldP spid="4"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ECA062CC-D24F-4ECA-9A02-6FADAC75255B}"/>
              </a:ext>
            </a:extLst>
          </p:cNvPr>
          <p:cNvGrpSpPr/>
          <p:nvPr/>
        </p:nvGrpSpPr>
        <p:grpSpPr>
          <a:xfrm>
            <a:off x="5986504" y="146182"/>
            <a:ext cx="3035808" cy="1709928"/>
            <a:chOff x="3184026" y="1725999"/>
            <a:chExt cx="3035808" cy="1709928"/>
          </a:xfrm>
        </p:grpSpPr>
        <p:sp>
          <p:nvSpPr>
            <p:cNvPr id="20" name="Rectangle 19">
              <a:extLst>
                <a:ext uri="{FF2B5EF4-FFF2-40B4-BE49-F238E27FC236}">
                  <a16:creationId xmlns:a16="http://schemas.microsoft.com/office/drawing/2014/main" id="{16E0A222-56F1-405B-ADFC-7E0CBC6BD3A3}"/>
                </a:ext>
              </a:extLst>
            </p:cNvPr>
            <p:cNvSpPr/>
            <p:nvPr/>
          </p:nvSpPr>
          <p:spPr>
            <a:xfrm>
              <a:off x="3184026" y="1725999"/>
              <a:ext cx="3035808" cy="1709928"/>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48232E7-2FDC-4C4B-A0DB-C7245DF81171}"/>
                </a:ext>
              </a:extLst>
            </p:cNvPr>
            <p:cNvCxnSpPr>
              <a:cxnSpLocks/>
            </p:cNvCxnSpPr>
            <p:nvPr/>
          </p:nvCxnSpPr>
          <p:spPr>
            <a:xfrm flipV="1">
              <a:off x="4180920" y="2583179"/>
              <a:ext cx="1042590" cy="1"/>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197B252-147F-416B-87AC-A5C1965480B0}"/>
                </a:ext>
              </a:extLst>
            </p:cNvPr>
            <p:cNvCxnSpPr>
              <a:cxnSpLocks/>
            </p:cNvCxnSpPr>
            <p:nvPr/>
          </p:nvCxnSpPr>
          <p:spPr>
            <a:xfrm flipV="1">
              <a:off x="4180573" y="2418851"/>
              <a:ext cx="1042590" cy="1"/>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93AF20B-1CD1-4F51-B3D3-365C9EB74519}"/>
                </a:ext>
              </a:extLst>
            </p:cNvPr>
            <p:cNvCxnSpPr>
              <a:cxnSpLocks/>
            </p:cNvCxnSpPr>
            <p:nvPr/>
          </p:nvCxnSpPr>
          <p:spPr>
            <a:xfrm flipV="1">
              <a:off x="4180573" y="2250713"/>
              <a:ext cx="1042590" cy="1"/>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6D6F240-E5D6-4666-8591-6D24A4D8816F}"/>
                </a:ext>
              </a:extLst>
            </p:cNvPr>
            <p:cNvCxnSpPr>
              <a:cxnSpLocks/>
            </p:cNvCxnSpPr>
            <p:nvPr/>
          </p:nvCxnSpPr>
          <p:spPr>
            <a:xfrm flipV="1">
              <a:off x="4180573" y="2071145"/>
              <a:ext cx="1042590" cy="1"/>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1FD31F0-24B0-43A2-A205-56806938F3DD}"/>
                </a:ext>
              </a:extLst>
            </p:cNvPr>
            <p:cNvCxnSpPr>
              <a:cxnSpLocks/>
            </p:cNvCxnSpPr>
            <p:nvPr/>
          </p:nvCxnSpPr>
          <p:spPr>
            <a:xfrm flipV="1">
              <a:off x="4180573" y="1900160"/>
              <a:ext cx="1042590" cy="1"/>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0408E94-B32B-48C2-8156-6F8AC798EDB7}"/>
                </a:ext>
              </a:extLst>
            </p:cNvPr>
            <p:cNvCxnSpPr>
              <a:cxnSpLocks/>
            </p:cNvCxnSpPr>
            <p:nvPr/>
          </p:nvCxnSpPr>
          <p:spPr>
            <a:xfrm flipV="1">
              <a:off x="4175740" y="3267863"/>
              <a:ext cx="1042590" cy="1"/>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B3A98-FEA5-477E-86BF-AC218BE7D62E}"/>
                </a:ext>
              </a:extLst>
            </p:cNvPr>
            <p:cNvCxnSpPr>
              <a:cxnSpLocks/>
            </p:cNvCxnSpPr>
            <p:nvPr/>
          </p:nvCxnSpPr>
          <p:spPr>
            <a:xfrm flipV="1">
              <a:off x="4175740" y="3092105"/>
              <a:ext cx="1042590" cy="1"/>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F5E2B8D-003F-4616-ACD4-C76E0344BDB6}"/>
                </a:ext>
              </a:extLst>
            </p:cNvPr>
            <p:cNvCxnSpPr>
              <a:cxnSpLocks/>
            </p:cNvCxnSpPr>
            <p:nvPr/>
          </p:nvCxnSpPr>
          <p:spPr>
            <a:xfrm flipV="1">
              <a:off x="4175740" y="2920157"/>
              <a:ext cx="1042590" cy="1"/>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043B86-1C02-48AC-BD37-9EC4DD660712}"/>
                </a:ext>
              </a:extLst>
            </p:cNvPr>
            <p:cNvCxnSpPr>
              <a:cxnSpLocks/>
            </p:cNvCxnSpPr>
            <p:nvPr/>
          </p:nvCxnSpPr>
          <p:spPr>
            <a:xfrm flipV="1">
              <a:off x="4175740" y="2749172"/>
              <a:ext cx="1042590" cy="1"/>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272497F-C9E9-4FF1-BB5C-1537B40B1761}"/>
                </a:ext>
              </a:extLst>
            </p:cNvPr>
            <p:cNvCxnSpPr>
              <a:cxnSpLocks/>
              <a:stCxn id="20" idx="2"/>
              <a:endCxn id="20" idx="0"/>
            </p:cNvCxnSpPr>
            <p:nvPr/>
          </p:nvCxnSpPr>
          <p:spPr>
            <a:xfrm flipV="1">
              <a:off x="4701930" y="1725999"/>
              <a:ext cx="0" cy="170992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0BEA2C0-B37F-4804-BB5E-050D9227EAA7}"/>
              </a:ext>
            </a:extLst>
          </p:cNvPr>
          <p:cNvSpPr>
            <a:spLocks noGrp="1"/>
          </p:cNvSpPr>
          <p:nvPr>
            <p:ph type="title"/>
          </p:nvPr>
        </p:nvSpPr>
        <p:spPr/>
        <p:txBody>
          <a:bodyPr/>
          <a:lstStyle/>
          <a:p>
            <a:endParaRPr lang="en-US" dirty="0"/>
          </a:p>
        </p:txBody>
      </p:sp>
      <p:grpSp>
        <p:nvGrpSpPr>
          <p:cNvPr id="37" name="Group 36">
            <a:extLst>
              <a:ext uri="{FF2B5EF4-FFF2-40B4-BE49-F238E27FC236}">
                <a16:creationId xmlns:a16="http://schemas.microsoft.com/office/drawing/2014/main" id="{CB19B215-C688-4E86-9F1D-B6C8A2648AC2}"/>
              </a:ext>
            </a:extLst>
          </p:cNvPr>
          <p:cNvGrpSpPr/>
          <p:nvPr/>
        </p:nvGrpSpPr>
        <p:grpSpPr>
          <a:xfrm>
            <a:off x="2550908" y="183848"/>
            <a:ext cx="3035808" cy="1709928"/>
            <a:chOff x="3185561" y="1725999"/>
            <a:chExt cx="3035808" cy="1709928"/>
          </a:xfrm>
        </p:grpSpPr>
        <p:sp>
          <p:nvSpPr>
            <p:cNvPr id="36" name="Rectangle 35">
              <a:extLst>
                <a:ext uri="{FF2B5EF4-FFF2-40B4-BE49-F238E27FC236}">
                  <a16:creationId xmlns:a16="http://schemas.microsoft.com/office/drawing/2014/main" id="{44D97C7A-FE6C-4AEC-8A62-C43363303735}"/>
                </a:ext>
              </a:extLst>
            </p:cNvPr>
            <p:cNvSpPr/>
            <p:nvPr/>
          </p:nvSpPr>
          <p:spPr>
            <a:xfrm>
              <a:off x="3185561" y="1725999"/>
              <a:ext cx="3035808" cy="1709928"/>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B39BBAD0-EEC7-4FB5-8395-AE0A45A8FD6A}"/>
                </a:ext>
              </a:extLst>
            </p:cNvPr>
            <p:cNvPicPr>
              <a:picLocks noChangeAspect="1"/>
            </p:cNvPicPr>
            <p:nvPr/>
          </p:nvPicPr>
          <p:blipFill>
            <a:blip r:embed="rId20"/>
            <a:stretch>
              <a:fillRect/>
            </a:stretch>
          </p:blipFill>
          <p:spPr>
            <a:xfrm>
              <a:off x="4370648" y="2255793"/>
              <a:ext cx="665635" cy="665635"/>
            </a:xfrm>
            <a:prstGeom prst="rect">
              <a:avLst/>
            </a:prstGeom>
          </p:spPr>
        </p:pic>
      </p:grpSp>
      <p:grpSp>
        <p:nvGrpSpPr>
          <p:cNvPr id="38" name="Group 37">
            <a:extLst>
              <a:ext uri="{FF2B5EF4-FFF2-40B4-BE49-F238E27FC236}">
                <a16:creationId xmlns:a16="http://schemas.microsoft.com/office/drawing/2014/main" id="{8C1B09F3-3775-41D3-B593-3B4F32263361}"/>
              </a:ext>
            </a:extLst>
          </p:cNvPr>
          <p:cNvGrpSpPr/>
          <p:nvPr/>
        </p:nvGrpSpPr>
        <p:grpSpPr>
          <a:xfrm>
            <a:off x="2563393" y="2202004"/>
            <a:ext cx="3035808" cy="1709928"/>
            <a:chOff x="3184026" y="1725999"/>
            <a:chExt cx="3035808" cy="1709928"/>
          </a:xfrm>
        </p:grpSpPr>
        <p:sp>
          <p:nvSpPr>
            <p:cNvPr id="39" name="Rectangle 38">
              <a:extLst>
                <a:ext uri="{FF2B5EF4-FFF2-40B4-BE49-F238E27FC236}">
                  <a16:creationId xmlns:a16="http://schemas.microsoft.com/office/drawing/2014/main" id="{291BE1F4-2A5B-4D48-A743-4859896F7DEA}"/>
                </a:ext>
              </a:extLst>
            </p:cNvPr>
            <p:cNvSpPr/>
            <p:nvPr/>
          </p:nvSpPr>
          <p:spPr>
            <a:xfrm>
              <a:off x="3184026" y="1725999"/>
              <a:ext cx="3035808" cy="1709928"/>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3C14D128-B199-493D-88A5-C6BA414A2F42}"/>
                </a:ext>
              </a:extLst>
            </p:cNvPr>
            <p:cNvCxnSpPr>
              <a:cxnSpLocks/>
            </p:cNvCxnSpPr>
            <p:nvPr/>
          </p:nvCxnSpPr>
          <p:spPr>
            <a:xfrm flipV="1">
              <a:off x="4180573" y="1900160"/>
              <a:ext cx="1042590" cy="1"/>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34F5D86-1A74-485C-B564-DCB3D476A8C4}"/>
                </a:ext>
              </a:extLst>
            </p:cNvPr>
            <p:cNvCxnSpPr>
              <a:cxnSpLocks/>
              <a:stCxn id="39" idx="2"/>
              <a:endCxn id="39" idx="0"/>
            </p:cNvCxnSpPr>
            <p:nvPr/>
          </p:nvCxnSpPr>
          <p:spPr>
            <a:xfrm flipV="1">
              <a:off x="4701930" y="1725999"/>
              <a:ext cx="0" cy="170992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8C268BA3-4DE8-4844-9DB9-4C9643163F9C}"/>
              </a:ext>
            </a:extLst>
          </p:cNvPr>
          <p:cNvGrpSpPr/>
          <p:nvPr/>
        </p:nvGrpSpPr>
        <p:grpSpPr>
          <a:xfrm>
            <a:off x="9225610" y="109013"/>
            <a:ext cx="497172" cy="2965502"/>
            <a:chOff x="235493" y="-596754"/>
            <a:chExt cx="488156" cy="4875109"/>
          </a:xfrm>
        </p:grpSpPr>
        <p:grpSp>
          <p:nvGrpSpPr>
            <p:cNvPr id="59" name="Group 58">
              <a:extLst>
                <a:ext uri="{FF2B5EF4-FFF2-40B4-BE49-F238E27FC236}">
                  <a16:creationId xmlns:a16="http://schemas.microsoft.com/office/drawing/2014/main" id="{4D469BFC-103A-4EBC-9018-6B5864F6CB6A}"/>
                </a:ext>
              </a:extLst>
            </p:cNvPr>
            <p:cNvGrpSpPr/>
            <p:nvPr/>
          </p:nvGrpSpPr>
          <p:grpSpPr>
            <a:xfrm rot="10800000">
              <a:off x="235493" y="-86151"/>
              <a:ext cx="488155" cy="4364506"/>
              <a:chOff x="384176" y="378777"/>
              <a:chExt cx="488155" cy="4364506"/>
            </a:xfrm>
          </p:grpSpPr>
          <p:pic>
            <p:nvPicPr>
              <p:cNvPr id="51" name="G4">
                <a:hlinkClick r:id="" action="ppaction://media"/>
                <a:extLst>
                  <a:ext uri="{FF2B5EF4-FFF2-40B4-BE49-F238E27FC236}">
                    <a16:creationId xmlns:a16="http://schemas.microsoft.com/office/drawing/2014/main" id="{9D56A26C-7059-4789-B61E-CB11B65954E0}"/>
                  </a:ext>
                </a:extLst>
              </p:cNvPr>
              <p:cNvPicPr>
                <a:picLocks noChangeAspect="1"/>
              </p:cNvPicPr>
              <p:nvPr>
                <a:audioFile r:link="rId4"/>
                <p:extLst>
                  <p:ext uri="{DAA4B4D4-6D71-4841-9C94-3DE7FCFB9230}">
                    <p14:media xmlns:p14="http://schemas.microsoft.com/office/powerpoint/2010/main" r:embed="rId3"/>
                  </p:ext>
                </p:extLst>
              </p:nvPr>
            </p:nvPicPr>
            <p:blipFill>
              <a:blip r:embed="rId21"/>
              <a:stretch>
                <a:fillRect/>
              </a:stretch>
            </p:blipFill>
            <p:spPr>
              <a:xfrm>
                <a:off x="384969" y="4255921"/>
                <a:ext cx="487362" cy="487362"/>
              </a:xfrm>
              <a:prstGeom prst="rect">
                <a:avLst/>
              </a:prstGeom>
            </p:spPr>
          </p:pic>
          <p:pic>
            <p:nvPicPr>
              <p:cNvPr id="52" name="C4">
                <a:hlinkClick r:id="" action="ppaction://media"/>
                <a:extLst>
                  <a:ext uri="{FF2B5EF4-FFF2-40B4-BE49-F238E27FC236}">
                    <a16:creationId xmlns:a16="http://schemas.microsoft.com/office/drawing/2014/main" id="{CDDA0474-211C-4F2A-8B30-926674418A65}"/>
                  </a:ext>
                </a:extLst>
              </p:cNvPr>
              <p:cNvPicPr>
                <a:picLocks noChangeAspect="1"/>
              </p:cNvPicPr>
              <p:nvPr>
                <a:audioFile r:link="rId6"/>
                <p:extLst>
                  <p:ext uri="{DAA4B4D4-6D71-4841-9C94-3DE7FCFB9230}">
                    <p14:media xmlns:p14="http://schemas.microsoft.com/office/powerpoint/2010/main" r:embed="rId5"/>
                  </p:ext>
                </p:extLst>
              </p:nvPr>
            </p:nvPicPr>
            <p:blipFill>
              <a:blip r:embed="rId21"/>
              <a:stretch>
                <a:fillRect/>
              </a:stretch>
            </p:blipFill>
            <p:spPr>
              <a:xfrm>
                <a:off x="384176" y="378777"/>
                <a:ext cx="487362" cy="487362"/>
              </a:xfrm>
              <a:prstGeom prst="rect">
                <a:avLst/>
              </a:prstGeom>
            </p:spPr>
          </p:pic>
          <p:pic>
            <p:nvPicPr>
              <p:cNvPr id="53" name="Csharp4">
                <a:hlinkClick r:id="" action="ppaction://media"/>
                <a:extLst>
                  <a:ext uri="{FF2B5EF4-FFF2-40B4-BE49-F238E27FC236}">
                    <a16:creationId xmlns:a16="http://schemas.microsoft.com/office/drawing/2014/main" id="{F0A3807D-2FDC-4A75-AA91-13BFEA71510D}"/>
                  </a:ext>
                </a:extLst>
              </p:cNvPr>
              <p:cNvPicPr>
                <a:picLocks noChangeAspect="1"/>
              </p:cNvPicPr>
              <p:nvPr>
                <a:audioFile r:link="rId8"/>
                <p:extLst>
                  <p:ext uri="{DAA4B4D4-6D71-4841-9C94-3DE7FCFB9230}">
                    <p14:media xmlns:p14="http://schemas.microsoft.com/office/powerpoint/2010/main" r:embed="rId7"/>
                  </p:ext>
                </p:extLst>
              </p:nvPr>
            </p:nvPicPr>
            <p:blipFill>
              <a:blip r:embed="rId21"/>
              <a:stretch>
                <a:fillRect/>
              </a:stretch>
            </p:blipFill>
            <p:spPr>
              <a:xfrm>
                <a:off x="384969" y="948349"/>
                <a:ext cx="487362" cy="487362"/>
              </a:xfrm>
              <a:prstGeom prst="rect">
                <a:avLst/>
              </a:prstGeom>
            </p:spPr>
          </p:pic>
          <p:pic>
            <p:nvPicPr>
              <p:cNvPr id="54" name="D4">
                <a:hlinkClick r:id="" action="ppaction://media"/>
                <a:extLst>
                  <a:ext uri="{FF2B5EF4-FFF2-40B4-BE49-F238E27FC236}">
                    <a16:creationId xmlns:a16="http://schemas.microsoft.com/office/drawing/2014/main" id="{07C46643-7079-4F34-8AF3-977C61BDAC73}"/>
                  </a:ext>
                </a:extLst>
              </p:cNvPr>
              <p:cNvPicPr>
                <a:picLocks noChangeAspect="1"/>
              </p:cNvPicPr>
              <p:nvPr>
                <a:audioFile r:link="rId10"/>
                <p:extLst>
                  <p:ext uri="{DAA4B4D4-6D71-4841-9C94-3DE7FCFB9230}">
                    <p14:media xmlns:p14="http://schemas.microsoft.com/office/powerpoint/2010/main" r:embed="rId9"/>
                  </p:ext>
                </p:extLst>
              </p:nvPr>
            </p:nvPicPr>
            <p:blipFill>
              <a:blip r:embed="rId21"/>
              <a:stretch>
                <a:fillRect/>
              </a:stretch>
            </p:blipFill>
            <p:spPr>
              <a:xfrm>
                <a:off x="384176" y="1482189"/>
                <a:ext cx="487362" cy="487362"/>
              </a:xfrm>
              <a:prstGeom prst="rect">
                <a:avLst/>
              </a:prstGeom>
            </p:spPr>
          </p:pic>
          <p:pic>
            <p:nvPicPr>
              <p:cNvPr id="55" name="Dsharp4">
                <a:hlinkClick r:id="" action="ppaction://media"/>
                <a:extLst>
                  <a:ext uri="{FF2B5EF4-FFF2-40B4-BE49-F238E27FC236}">
                    <a16:creationId xmlns:a16="http://schemas.microsoft.com/office/drawing/2014/main" id="{4BC6E86B-3F60-4674-B0D1-B30EE72F88BE}"/>
                  </a:ext>
                </a:extLst>
              </p:cNvPr>
              <p:cNvPicPr>
                <a:picLocks noChangeAspect="1"/>
              </p:cNvPicPr>
              <p:nvPr>
                <a:audioFile r:link="rId12"/>
                <p:extLst>
                  <p:ext uri="{DAA4B4D4-6D71-4841-9C94-3DE7FCFB9230}">
                    <p14:media xmlns:p14="http://schemas.microsoft.com/office/powerpoint/2010/main" r:embed="rId11"/>
                  </p:ext>
                </p:extLst>
              </p:nvPr>
            </p:nvPicPr>
            <p:blipFill>
              <a:blip r:embed="rId21"/>
              <a:stretch>
                <a:fillRect/>
              </a:stretch>
            </p:blipFill>
            <p:spPr>
              <a:xfrm>
                <a:off x="384176" y="2051763"/>
                <a:ext cx="487362" cy="487362"/>
              </a:xfrm>
              <a:prstGeom prst="rect">
                <a:avLst/>
              </a:prstGeom>
            </p:spPr>
          </p:pic>
          <p:pic>
            <p:nvPicPr>
              <p:cNvPr id="56" name="E4">
                <a:hlinkClick r:id="" action="ppaction://media"/>
                <a:extLst>
                  <a:ext uri="{FF2B5EF4-FFF2-40B4-BE49-F238E27FC236}">
                    <a16:creationId xmlns:a16="http://schemas.microsoft.com/office/drawing/2014/main" id="{5B11D15D-3880-4E35-B7C5-838C51F1F182}"/>
                  </a:ext>
                </a:extLst>
              </p:cNvPr>
              <p:cNvPicPr>
                <a:picLocks noChangeAspect="1"/>
              </p:cNvPicPr>
              <p:nvPr>
                <a:audioFile r:link="rId14"/>
                <p:extLst>
                  <p:ext uri="{DAA4B4D4-6D71-4841-9C94-3DE7FCFB9230}">
                    <p14:media xmlns:p14="http://schemas.microsoft.com/office/powerpoint/2010/main" r:embed="rId13"/>
                  </p:ext>
                </p:extLst>
              </p:nvPr>
            </p:nvPicPr>
            <p:blipFill>
              <a:blip r:embed="rId21"/>
              <a:stretch>
                <a:fillRect/>
              </a:stretch>
            </p:blipFill>
            <p:spPr>
              <a:xfrm>
                <a:off x="384176" y="2609575"/>
                <a:ext cx="487362" cy="487362"/>
              </a:xfrm>
              <a:prstGeom prst="rect">
                <a:avLst/>
              </a:prstGeom>
            </p:spPr>
          </p:pic>
          <p:pic>
            <p:nvPicPr>
              <p:cNvPr id="57" name="F4">
                <a:hlinkClick r:id="" action="ppaction://media"/>
                <a:extLst>
                  <a:ext uri="{FF2B5EF4-FFF2-40B4-BE49-F238E27FC236}">
                    <a16:creationId xmlns:a16="http://schemas.microsoft.com/office/drawing/2014/main" id="{AF6154FB-2FC2-427E-B6FB-A4EB46E202DA}"/>
                  </a:ext>
                </a:extLst>
              </p:cNvPr>
              <p:cNvPicPr>
                <a:picLocks noChangeAspect="1"/>
              </p:cNvPicPr>
              <p:nvPr>
                <a:audioFile r:link="rId16"/>
                <p:extLst>
                  <p:ext uri="{DAA4B4D4-6D71-4841-9C94-3DE7FCFB9230}">
                    <p14:media xmlns:p14="http://schemas.microsoft.com/office/powerpoint/2010/main" r:embed="rId15"/>
                  </p:ext>
                </p:extLst>
              </p:nvPr>
            </p:nvPicPr>
            <p:blipFill>
              <a:blip r:embed="rId21"/>
              <a:stretch>
                <a:fillRect/>
              </a:stretch>
            </p:blipFill>
            <p:spPr>
              <a:xfrm>
                <a:off x="384176" y="3158448"/>
                <a:ext cx="487362" cy="487362"/>
              </a:xfrm>
              <a:prstGeom prst="rect">
                <a:avLst/>
              </a:prstGeom>
            </p:spPr>
          </p:pic>
          <p:pic>
            <p:nvPicPr>
              <p:cNvPr id="58" name="Fsharp4">
                <a:hlinkClick r:id="" action="ppaction://media"/>
                <a:extLst>
                  <a:ext uri="{FF2B5EF4-FFF2-40B4-BE49-F238E27FC236}">
                    <a16:creationId xmlns:a16="http://schemas.microsoft.com/office/drawing/2014/main" id="{FA86E0B9-F3D0-4ECF-A5EA-39EEAD0FAC06}"/>
                  </a:ext>
                </a:extLst>
              </p:cNvPr>
              <p:cNvPicPr>
                <a:picLocks noChangeAspect="1"/>
              </p:cNvPicPr>
              <p:nvPr>
                <a:audioFile r:link="rId18"/>
                <p:extLst>
                  <p:ext uri="{DAA4B4D4-6D71-4841-9C94-3DE7FCFB9230}">
                    <p14:media xmlns:p14="http://schemas.microsoft.com/office/powerpoint/2010/main" r:embed="rId17"/>
                  </p:ext>
                </p:extLst>
              </p:nvPr>
            </p:nvPicPr>
            <p:blipFill>
              <a:blip r:embed="rId21"/>
              <a:stretch>
                <a:fillRect/>
              </a:stretch>
            </p:blipFill>
            <p:spPr>
              <a:xfrm>
                <a:off x="384176" y="3745310"/>
                <a:ext cx="487362" cy="487362"/>
              </a:xfrm>
              <a:prstGeom prst="rect">
                <a:avLst/>
              </a:prstGeom>
            </p:spPr>
          </p:pic>
        </p:grpSp>
        <p:pic>
          <p:nvPicPr>
            <p:cNvPr id="60" name="Gsharp4">
              <a:hlinkClick r:id="" action="ppaction://media"/>
              <a:extLst>
                <a:ext uri="{FF2B5EF4-FFF2-40B4-BE49-F238E27FC236}">
                  <a16:creationId xmlns:a16="http://schemas.microsoft.com/office/drawing/2014/main" id="{B382C503-22DC-44DF-A0B6-67210C73619F}"/>
                </a:ext>
              </a:extLst>
            </p:cNvPr>
            <p:cNvPicPr>
              <a:picLocks noChangeAspect="1"/>
            </p:cNvPicPr>
            <p:nvPr>
              <a:audioFile r:link="rId2"/>
              <p:extLst>
                <p:ext uri="{DAA4B4D4-6D71-4841-9C94-3DE7FCFB9230}">
                  <p14:media xmlns:p14="http://schemas.microsoft.com/office/powerpoint/2010/main" r:embed="rId1"/>
                </p:ext>
              </p:extLst>
            </p:nvPr>
          </p:nvPicPr>
          <p:blipFill>
            <a:blip r:embed="rId21"/>
            <a:stretch>
              <a:fillRect/>
            </a:stretch>
          </p:blipFill>
          <p:spPr>
            <a:xfrm rot="10800000">
              <a:off x="236286" y="-596754"/>
              <a:ext cx="487363" cy="487363"/>
            </a:xfrm>
            <a:prstGeom prst="rect">
              <a:avLst/>
            </a:prstGeom>
          </p:spPr>
        </p:pic>
      </p:grpSp>
      <p:sp>
        <p:nvSpPr>
          <p:cNvPr id="62" name="Rectangle 61">
            <a:extLst>
              <a:ext uri="{FF2B5EF4-FFF2-40B4-BE49-F238E27FC236}">
                <a16:creationId xmlns:a16="http://schemas.microsoft.com/office/drawing/2014/main" id="{7E96D356-2A5D-4C64-BF7D-E28D9CD35E2F}"/>
              </a:ext>
            </a:extLst>
          </p:cNvPr>
          <p:cNvSpPr/>
          <p:nvPr/>
        </p:nvSpPr>
        <p:spPr>
          <a:xfrm>
            <a:off x="-34372" y="2202004"/>
            <a:ext cx="3035808" cy="1709928"/>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0841600"/>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51"/>
                </p:tgtEl>
              </p:cMediaNode>
            </p:audio>
            <p:audio>
              <p:cMediaNode vol="80000">
                <p:cTn id="3" fill="hold" display="0">
                  <p:stCondLst>
                    <p:cond delay="indefinite"/>
                  </p:stCondLst>
                  <p:endCondLst>
                    <p:cond evt="onStopAudio" delay="0">
                      <p:tgtEl>
                        <p:sldTgt/>
                      </p:tgtEl>
                    </p:cond>
                  </p:endCondLst>
                </p:cTn>
                <p:tgtEl>
                  <p:spTgt spid="52"/>
                </p:tgtEl>
              </p:cMediaNode>
            </p:audio>
            <p:audio>
              <p:cMediaNode vol="80000">
                <p:cTn id="4" fill="hold" display="0">
                  <p:stCondLst>
                    <p:cond delay="indefinite"/>
                  </p:stCondLst>
                  <p:endCondLst>
                    <p:cond evt="onStopAudio" delay="0">
                      <p:tgtEl>
                        <p:sldTgt/>
                      </p:tgtEl>
                    </p:cond>
                  </p:endCondLst>
                </p:cTn>
                <p:tgtEl>
                  <p:spTgt spid="53"/>
                </p:tgtEl>
              </p:cMediaNode>
            </p:audio>
            <p:audio>
              <p:cMediaNode vol="80000">
                <p:cTn id="5" fill="hold" display="0">
                  <p:stCondLst>
                    <p:cond delay="indefinite"/>
                  </p:stCondLst>
                  <p:endCondLst>
                    <p:cond evt="onStopAudio" delay="0">
                      <p:tgtEl>
                        <p:sldTgt/>
                      </p:tgtEl>
                    </p:cond>
                  </p:endCondLst>
                </p:cTn>
                <p:tgtEl>
                  <p:spTgt spid="54"/>
                </p:tgtEl>
              </p:cMediaNode>
            </p:audio>
            <p:audio>
              <p:cMediaNode vol="80000">
                <p:cTn id="6" fill="hold" display="0">
                  <p:stCondLst>
                    <p:cond delay="indefinite"/>
                  </p:stCondLst>
                  <p:endCondLst>
                    <p:cond evt="onStopAudio" delay="0">
                      <p:tgtEl>
                        <p:sldTgt/>
                      </p:tgtEl>
                    </p:cond>
                  </p:endCondLst>
                </p:cTn>
                <p:tgtEl>
                  <p:spTgt spid="55"/>
                </p:tgtEl>
              </p:cMediaNode>
            </p:audio>
            <p:audio>
              <p:cMediaNode vol="80000">
                <p:cTn id="7" fill="hold" display="0">
                  <p:stCondLst>
                    <p:cond delay="indefinite"/>
                  </p:stCondLst>
                  <p:endCondLst>
                    <p:cond evt="onStopAudio" delay="0">
                      <p:tgtEl>
                        <p:sldTgt/>
                      </p:tgtEl>
                    </p:cond>
                  </p:endCondLst>
                </p:cTn>
                <p:tgtEl>
                  <p:spTgt spid="56"/>
                </p:tgtEl>
              </p:cMediaNode>
            </p:audio>
            <p:audio>
              <p:cMediaNode vol="80000">
                <p:cTn id="8" fill="hold" display="0">
                  <p:stCondLst>
                    <p:cond delay="indefinite"/>
                  </p:stCondLst>
                  <p:endCondLst>
                    <p:cond evt="onStopAudio" delay="0">
                      <p:tgtEl>
                        <p:sldTgt/>
                      </p:tgtEl>
                    </p:cond>
                  </p:endCondLst>
                </p:cTn>
                <p:tgtEl>
                  <p:spTgt spid="57"/>
                </p:tgtEl>
              </p:cMediaNode>
            </p:audio>
            <p:audio>
              <p:cMediaNode vol="80000">
                <p:cTn id="9" fill="hold" display="0">
                  <p:stCondLst>
                    <p:cond delay="indefinite"/>
                  </p:stCondLst>
                  <p:endCondLst>
                    <p:cond evt="onStopAudio" delay="0">
                      <p:tgtEl>
                        <p:sldTgt/>
                      </p:tgtEl>
                    </p:cond>
                  </p:endCondLst>
                </p:cTn>
                <p:tgtEl>
                  <p:spTgt spid="58"/>
                </p:tgtEl>
              </p:cMediaNode>
            </p:audio>
            <p:audio>
              <p:cMediaNode vol="80000">
                <p:cTn id="10" fill="hold" display="0">
                  <p:stCondLst>
                    <p:cond delay="indefinite"/>
                  </p:stCondLst>
                  <p:endCondLst>
                    <p:cond evt="onStopAudio" delay="0">
                      <p:tgtEl>
                        <p:sldTgt/>
                      </p:tgtEl>
                    </p:cond>
                  </p:endCondLst>
                </p:cTn>
                <p:tgtEl>
                  <p:spTgt spid="60"/>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2928</TotalTime>
  <Words>745</Words>
  <Application>Microsoft Office PowerPoint</Application>
  <PresentationFormat>On-screen Show (16:9)</PresentationFormat>
  <Paragraphs>62</Paragraphs>
  <Slides>10</Slides>
  <Notes>1</Notes>
  <HiddenSlides>0</HiddenSlides>
  <MMClips>18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Roboto</vt:lpstr>
      <vt:lpstr>Office Theme</vt:lpstr>
      <vt:lpstr>Vocal production as a measure of linguistic associations between space and pitch</vt:lpstr>
      <vt:lpstr>Background</vt:lpstr>
      <vt:lpstr>Method</vt:lpstr>
      <vt:lpstr>Results</vt:lpstr>
      <vt:lpstr>Discussion</vt:lpstr>
      <vt:lpstr>PowerPoint Presentation</vt:lpstr>
      <vt:lpstr>temporary working slides</vt:lpstr>
      <vt:lpstr>PowerPoint Presentation</vt:lpstr>
      <vt:lpstr>PowerPoint Presentation</vt:lpstr>
      <vt:lpstr>Results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 Utesch</dc:creator>
  <cp:lastModifiedBy>Mantell, James T.</cp:lastModifiedBy>
  <cp:revision>43</cp:revision>
  <dcterms:created xsi:type="dcterms:W3CDTF">2020-09-09T13:47:10Z</dcterms:created>
  <dcterms:modified xsi:type="dcterms:W3CDTF">2020-10-23T15:56:10Z</dcterms:modified>
</cp:coreProperties>
</file>